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Lst>
  <p:sldSz cx="14630400" cy="8229600"/>
  <p:notesSz cx="8229600" cy="14630400"/>
  <p:embeddedFontLst>
    <p:embeddedFont>
      <p:font typeface="IBM Plex Sans Light" panose="020B0403050203000203" pitchFamily="34" charset="0"/>
      <p:regular r:id="rId18"/>
      <p:italic r:id="rId19"/>
    </p:embeddedFont>
    <p:embeddedFont>
      <p:font typeface="IBM Plex Sans Medium" panose="020B0603050203000203" pitchFamily="34" charset="0"/>
      <p:regular r:id="rId20"/>
    </p:embeddedFont>
    <p:embeddedFont>
      <p:font typeface="Roboto" panose="02000000000000000000" pitchFamily="2"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2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283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a:p>
        </p:txBody>
      </p:sp>
      <p:sp>
        <p:nvSpPr>
          <p:cNvPr id="3" name="Shape 1"/>
          <p:cNvSpPr/>
          <p:nvPr/>
        </p:nvSpPr>
        <p:spPr>
          <a:xfrm>
            <a:off x="0" y="0"/>
            <a:ext cx="14630400" cy="8229600"/>
          </a:xfrm>
          <a:prstGeom prst="rect">
            <a:avLst/>
          </a:prstGeom>
          <a:solidFill>
            <a:srgbClr val="292C32"/>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a:p>
        </p:txBody>
      </p:sp>
      <p:sp>
        <p:nvSpPr>
          <p:cNvPr id="3" name="Shape 1"/>
          <p:cNvSpPr/>
          <p:nvPr/>
        </p:nvSpPr>
        <p:spPr>
          <a:xfrm>
            <a:off x="0" y="0"/>
            <a:ext cx="14630400" cy="8229600"/>
          </a:xfrm>
          <a:prstGeom prst="rect">
            <a:avLst/>
          </a:prstGeom>
          <a:solidFill>
            <a:srgbClr val="292C32"/>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a:p>
        </p:txBody>
      </p:sp>
      <p:sp>
        <p:nvSpPr>
          <p:cNvPr id="3" name="Shape 1"/>
          <p:cNvSpPr/>
          <p:nvPr/>
        </p:nvSpPr>
        <p:spPr>
          <a:xfrm>
            <a:off x="0" y="0"/>
            <a:ext cx="14630400" cy="8229600"/>
          </a:xfrm>
          <a:prstGeom prst="rect">
            <a:avLst/>
          </a:prstGeom>
          <a:solidFill>
            <a:srgbClr val="292C32"/>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a:p>
        </p:txBody>
      </p:sp>
      <p:sp>
        <p:nvSpPr>
          <p:cNvPr id="3" name="Shape 1"/>
          <p:cNvSpPr/>
          <p:nvPr/>
        </p:nvSpPr>
        <p:spPr>
          <a:xfrm>
            <a:off x="0" y="0"/>
            <a:ext cx="14630400" cy="8229600"/>
          </a:xfrm>
          <a:prstGeom prst="rect">
            <a:avLst/>
          </a:prstGeom>
          <a:solidFill>
            <a:srgbClr val="292C32"/>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a:p>
        </p:txBody>
      </p:sp>
      <p:sp>
        <p:nvSpPr>
          <p:cNvPr id="3" name="Shape 1"/>
          <p:cNvSpPr/>
          <p:nvPr/>
        </p:nvSpPr>
        <p:spPr>
          <a:xfrm>
            <a:off x="0" y="0"/>
            <a:ext cx="14630400" cy="8229600"/>
          </a:xfrm>
          <a:prstGeom prst="rect">
            <a:avLst/>
          </a:prstGeom>
          <a:solidFill>
            <a:srgbClr val="292C32"/>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a:p>
        </p:txBody>
      </p:sp>
      <p:sp>
        <p:nvSpPr>
          <p:cNvPr id="3" name="Shape 1"/>
          <p:cNvSpPr/>
          <p:nvPr/>
        </p:nvSpPr>
        <p:spPr>
          <a:xfrm>
            <a:off x="0" y="0"/>
            <a:ext cx="14630400" cy="8229600"/>
          </a:xfrm>
          <a:prstGeom prst="rect">
            <a:avLst/>
          </a:prstGeom>
          <a:solidFill>
            <a:srgbClr val="292C32"/>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a:p>
        </p:txBody>
      </p:sp>
      <p:sp>
        <p:nvSpPr>
          <p:cNvPr id="3" name="Shape 1"/>
          <p:cNvSpPr/>
          <p:nvPr/>
        </p:nvSpPr>
        <p:spPr>
          <a:xfrm>
            <a:off x="0" y="0"/>
            <a:ext cx="14630400" cy="8229600"/>
          </a:xfrm>
          <a:prstGeom prst="rect">
            <a:avLst/>
          </a:prstGeom>
          <a:solidFill>
            <a:srgbClr val="292C32"/>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a:p>
        </p:txBody>
      </p:sp>
      <p:sp>
        <p:nvSpPr>
          <p:cNvPr id="3" name="Shape 1"/>
          <p:cNvSpPr/>
          <p:nvPr/>
        </p:nvSpPr>
        <p:spPr>
          <a:xfrm>
            <a:off x="0" y="0"/>
            <a:ext cx="14630400" cy="8229600"/>
          </a:xfrm>
          <a:prstGeom prst="rect">
            <a:avLst/>
          </a:prstGeom>
          <a:solidFill>
            <a:srgbClr val="292C32"/>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a:p>
        </p:txBody>
      </p:sp>
      <p:sp>
        <p:nvSpPr>
          <p:cNvPr id="3" name="Shape 1"/>
          <p:cNvSpPr/>
          <p:nvPr/>
        </p:nvSpPr>
        <p:spPr>
          <a:xfrm>
            <a:off x="0" y="0"/>
            <a:ext cx="14630400" cy="8229600"/>
          </a:xfrm>
          <a:prstGeom prst="rect">
            <a:avLst/>
          </a:prstGeom>
          <a:solidFill>
            <a:srgbClr val="292C32"/>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IN"/>
          </a:p>
        </p:txBody>
      </p:sp>
      <p:sp>
        <p:nvSpPr>
          <p:cNvPr id="3" name="Shape 1"/>
          <p:cNvSpPr/>
          <p:nvPr/>
        </p:nvSpPr>
        <p:spPr>
          <a:xfrm>
            <a:off x="0" y="0"/>
            <a:ext cx="14630400" cy="8229600"/>
          </a:xfrm>
          <a:prstGeom prst="rect">
            <a:avLst/>
          </a:prstGeom>
          <a:solidFill>
            <a:srgbClr val="292C32"/>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hyperlink" Target="https://opencv.org/" TargetMode="External"/><Relationship Id="rId5" Type="http://schemas.openxmlformats.org/officeDocument/2006/relationships/hyperlink" Target="https://www.kaggle.com/" TargetMode="External"/><Relationship Id="rId4" Type="http://schemas.openxmlformats.org/officeDocument/2006/relationships/hyperlink" Target="https://keras.i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4628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Face Mask Detection using TensorFlow in Python</a:t>
            </a:r>
            <a:endParaRPr lang="en-US" sz="3900" dirty="0"/>
          </a:p>
        </p:txBody>
      </p:sp>
      <p:sp>
        <p:nvSpPr>
          <p:cNvPr id="4" name="Text 1"/>
          <p:cNvSpPr/>
          <p:nvPr/>
        </p:nvSpPr>
        <p:spPr>
          <a:xfrm>
            <a:off x="793790" y="4184393"/>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Submitted by: </a:t>
            </a:r>
            <a:r>
              <a:rPr lang="en-US" sz="1550" b="1" dirty="0">
                <a:solidFill>
                  <a:srgbClr val="D4D4D1"/>
                </a:solidFill>
                <a:latin typeface="Roboto" pitchFamily="34" charset="0"/>
                <a:ea typeface="Roboto" pitchFamily="34" charset="-122"/>
                <a:cs typeface="Roboto" pitchFamily="34" charset="-120"/>
              </a:rPr>
              <a:t>Vivek Panda , Jaswanth , Tejendhar Bollina , Chakradhar Dega</a:t>
            </a:r>
            <a:endParaRPr lang="en-US" sz="1550" dirty="0"/>
          </a:p>
        </p:txBody>
      </p:sp>
      <p:sp>
        <p:nvSpPr>
          <p:cNvPr id="5" name="Text 2"/>
          <p:cNvSpPr/>
          <p:nvPr/>
        </p:nvSpPr>
        <p:spPr>
          <a:xfrm>
            <a:off x="793790" y="4724876"/>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Internship Under: AENEXZ TECH PVT LTD</a:t>
            </a:r>
          </a:p>
          <a:p>
            <a:pPr marL="0" indent="0" algn="l">
              <a:lnSpc>
                <a:spcPts val="2500"/>
              </a:lnSpc>
              <a:buNone/>
            </a:pPr>
            <a:endParaRPr lang="en-US" sz="1550" dirty="0">
              <a:solidFill>
                <a:srgbClr val="D4D4D1"/>
              </a:solidFill>
              <a:latin typeface="Roboto" pitchFamily="34" charset="0"/>
              <a:ea typeface="Roboto" pitchFamily="34" charset="-122"/>
              <a:cs typeface="Roboto" pitchFamily="34" charset="-120"/>
            </a:endParaRPr>
          </a:p>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Team Name – Project Builders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24508"/>
            <a:ext cx="6967776" cy="620078"/>
          </a:xfrm>
          <a:prstGeom prst="rect">
            <a:avLst/>
          </a:prstGeom>
          <a:noFill/>
          <a:ln/>
        </p:spPr>
        <p:txBody>
          <a:bodyPr wrap="none" lIns="0" tIns="0" rIns="0" bIns="0" rtlCol="0" anchor="t"/>
          <a:lstStyle/>
          <a:p>
            <a:pPr marL="0" indent="0" algn="l">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Future Scope &amp; Enhancements</a:t>
            </a:r>
            <a:endParaRPr lang="en-US" sz="3900" dirty="0"/>
          </a:p>
        </p:txBody>
      </p:sp>
      <p:sp>
        <p:nvSpPr>
          <p:cNvPr id="3" name="Text 1"/>
          <p:cNvSpPr/>
          <p:nvPr/>
        </p:nvSpPr>
        <p:spPr>
          <a:xfrm>
            <a:off x="793790" y="184142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While our current implementation delivers strong performance, several exciting opportunities exist to expand functionality and improve accuracy for broader deployment scenarios.</a:t>
            </a:r>
            <a:endParaRPr lang="en-US" sz="1550" dirty="0"/>
          </a:p>
        </p:txBody>
      </p:sp>
      <p:sp>
        <p:nvSpPr>
          <p:cNvPr id="4" name="Shape 2"/>
          <p:cNvSpPr/>
          <p:nvPr/>
        </p:nvSpPr>
        <p:spPr>
          <a:xfrm>
            <a:off x="793790" y="2699742"/>
            <a:ext cx="6422231" cy="1824276"/>
          </a:xfrm>
          <a:prstGeom prst="roundRect">
            <a:avLst>
              <a:gd name="adj" fmla="val 1632"/>
            </a:avLst>
          </a:prstGeom>
          <a:solidFill>
            <a:srgbClr val="292C32"/>
          </a:solidFill>
          <a:ln w="22860">
            <a:solidFill>
              <a:srgbClr val="61646A"/>
            </a:solidFill>
            <a:prstDash val="solid"/>
          </a:ln>
        </p:spPr>
        <p:txBody>
          <a:bodyPr/>
          <a:lstStyle/>
          <a:p>
            <a:endParaRPr lang="en-IN"/>
          </a:p>
        </p:txBody>
      </p:sp>
      <p:sp>
        <p:nvSpPr>
          <p:cNvPr id="5" name="Text 3"/>
          <p:cNvSpPr/>
          <p:nvPr/>
        </p:nvSpPr>
        <p:spPr>
          <a:xfrm>
            <a:off x="1015008" y="29209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CCTV Integration</a:t>
            </a:r>
            <a:endParaRPr lang="en-US" sz="1950" dirty="0"/>
          </a:p>
        </p:txBody>
      </p:sp>
      <p:sp>
        <p:nvSpPr>
          <p:cNvPr id="6" name="Text 4"/>
          <p:cNvSpPr/>
          <p:nvPr/>
        </p:nvSpPr>
        <p:spPr>
          <a:xfrm>
            <a:off x="1015008" y="3350181"/>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Deploy system across existing surveillance infrastructure for comprehensive crowd monitoring in airports, malls, hospitals, and public transportation hubs with centralized dashboard reporting.</a:t>
            </a:r>
            <a:endParaRPr lang="en-US" sz="1550" dirty="0"/>
          </a:p>
        </p:txBody>
      </p:sp>
      <p:sp>
        <p:nvSpPr>
          <p:cNvPr id="7" name="Shape 5"/>
          <p:cNvSpPr/>
          <p:nvPr/>
        </p:nvSpPr>
        <p:spPr>
          <a:xfrm>
            <a:off x="7414379" y="2699742"/>
            <a:ext cx="6422231" cy="1824276"/>
          </a:xfrm>
          <a:prstGeom prst="roundRect">
            <a:avLst>
              <a:gd name="adj" fmla="val 1632"/>
            </a:avLst>
          </a:prstGeom>
          <a:solidFill>
            <a:srgbClr val="292C32"/>
          </a:solidFill>
          <a:ln w="22860">
            <a:solidFill>
              <a:srgbClr val="61646A"/>
            </a:solidFill>
            <a:prstDash val="solid"/>
          </a:ln>
        </p:spPr>
        <p:txBody>
          <a:bodyPr/>
          <a:lstStyle/>
          <a:p>
            <a:endParaRPr lang="en-IN"/>
          </a:p>
        </p:txBody>
      </p:sp>
      <p:sp>
        <p:nvSpPr>
          <p:cNvPr id="8" name="Text 6"/>
          <p:cNvSpPr/>
          <p:nvPr/>
        </p:nvSpPr>
        <p:spPr>
          <a:xfrm>
            <a:off x="7635597" y="2920960"/>
            <a:ext cx="2541151" cy="310158"/>
          </a:xfrm>
          <a:prstGeom prst="rect">
            <a:avLst/>
          </a:prstGeom>
          <a:noFill/>
          <a:ln/>
        </p:spPr>
        <p:txBody>
          <a:bodyPr wrap="none" lIns="0" tIns="0" rIns="0" bIns="0" rtlCol="0" anchor="t"/>
          <a:lstStyle/>
          <a:p>
            <a:pPr marL="0" indent="0" algn="l">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Multi-modal Detection</a:t>
            </a:r>
            <a:endParaRPr lang="en-US" sz="1950" dirty="0"/>
          </a:p>
        </p:txBody>
      </p:sp>
      <p:sp>
        <p:nvSpPr>
          <p:cNvPr id="9" name="Text 7"/>
          <p:cNvSpPr/>
          <p:nvPr/>
        </p:nvSpPr>
        <p:spPr>
          <a:xfrm>
            <a:off x="7635597" y="3350181"/>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Integrate thermal scanning capabilities for contactless temperature measurement and add social distancing violation detection using pose estimation algorithms.</a:t>
            </a:r>
            <a:endParaRPr lang="en-US" sz="1550" dirty="0"/>
          </a:p>
        </p:txBody>
      </p:sp>
      <p:sp>
        <p:nvSpPr>
          <p:cNvPr id="10" name="Shape 8"/>
          <p:cNvSpPr/>
          <p:nvPr/>
        </p:nvSpPr>
        <p:spPr>
          <a:xfrm>
            <a:off x="793790" y="4722376"/>
            <a:ext cx="6422231" cy="1824276"/>
          </a:xfrm>
          <a:prstGeom prst="roundRect">
            <a:avLst>
              <a:gd name="adj" fmla="val 1632"/>
            </a:avLst>
          </a:prstGeom>
          <a:solidFill>
            <a:srgbClr val="292C32"/>
          </a:solidFill>
          <a:ln w="22860">
            <a:solidFill>
              <a:srgbClr val="61646A"/>
            </a:solidFill>
            <a:prstDash val="solid"/>
          </a:ln>
        </p:spPr>
        <p:txBody>
          <a:bodyPr/>
          <a:lstStyle/>
          <a:p>
            <a:endParaRPr lang="en-IN"/>
          </a:p>
        </p:txBody>
      </p:sp>
      <p:sp>
        <p:nvSpPr>
          <p:cNvPr id="11" name="Text 9"/>
          <p:cNvSpPr/>
          <p:nvPr/>
        </p:nvSpPr>
        <p:spPr>
          <a:xfrm>
            <a:off x="1015008" y="494359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Mobile Application</a:t>
            </a:r>
            <a:endParaRPr lang="en-US" sz="1950" dirty="0"/>
          </a:p>
        </p:txBody>
      </p:sp>
      <p:sp>
        <p:nvSpPr>
          <p:cNvPr id="12" name="Text 10"/>
          <p:cNvSpPr/>
          <p:nvPr/>
        </p:nvSpPr>
        <p:spPr>
          <a:xfrm>
            <a:off x="1015008" y="5372814"/>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Develop lightweight mobile app version using TensorFlow Lite for on-device inference, enabling portable compliance monitoring with edge computing benefits.</a:t>
            </a:r>
            <a:endParaRPr lang="en-US" sz="1550" dirty="0"/>
          </a:p>
        </p:txBody>
      </p:sp>
      <p:sp>
        <p:nvSpPr>
          <p:cNvPr id="13" name="Shape 11"/>
          <p:cNvSpPr/>
          <p:nvPr/>
        </p:nvSpPr>
        <p:spPr>
          <a:xfrm>
            <a:off x="7414379" y="4722376"/>
            <a:ext cx="6422231" cy="1824276"/>
          </a:xfrm>
          <a:prstGeom prst="roundRect">
            <a:avLst>
              <a:gd name="adj" fmla="val 1632"/>
            </a:avLst>
          </a:prstGeom>
          <a:solidFill>
            <a:srgbClr val="292C32"/>
          </a:solidFill>
          <a:ln w="22860">
            <a:solidFill>
              <a:srgbClr val="61646A"/>
            </a:solidFill>
            <a:prstDash val="solid"/>
          </a:ln>
        </p:spPr>
        <p:txBody>
          <a:bodyPr/>
          <a:lstStyle/>
          <a:p>
            <a:endParaRPr lang="en-IN"/>
          </a:p>
        </p:txBody>
      </p:sp>
      <p:sp>
        <p:nvSpPr>
          <p:cNvPr id="14" name="Text 12"/>
          <p:cNvSpPr/>
          <p:nvPr/>
        </p:nvSpPr>
        <p:spPr>
          <a:xfrm>
            <a:off x="7635597" y="494359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Transfer Learning</a:t>
            </a:r>
            <a:endParaRPr lang="en-US" sz="1950" dirty="0"/>
          </a:p>
        </p:txBody>
      </p:sp>
      <p:sp>
        <p:nvSpPr>
          <p:cNvPr id="15" name="Text 13"/>
          <p:cNvSpPr/>
          <p:nvPr/>
        </p:nvSpPr>
        <p:spPr>
          <a:xfrm>
            <a:off x="7635597" y="5372814"/>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Leverage pre-trained models like MobileNetV2, ResNet50, or EfficientNet to improve accuracy, reduce training time, and enhance performance on challenging edge cases.</a:t>
            </a:r>
            <a:endParaRPr lang="en-US" sz="1550" dirty="0"/>
          </a:p>
        </p:txBody>
      </p:sp>
      <p:sp>
        <p:nvSpPr>
          <p:cNvPr id="16" name="Text 14"/>
          <p:cNvSpPr/>
          <p:nvPr/>
        </p:nvSpPr>
        <p:spPr>
          <a:xfrm>
            <a:off x="793790" y="676989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These enhancements will position our solution as a comprehensive public health monitoring platform, adaptable to evolving safety requirements and scalable across diverse deployment environments.</a:t>
            </a:r>
            <a:endParaRPr lang="en-US" sz="1550" dirty="0"/>
          </a:p>
        </p:txBody>
      </p:sp>
      <p:sp>
        <p:nvSpPr>
          <p:cNvPr id="17" name="Rectangle 16">
            <a:extLst>
              <a:ext uri="{FF2B5EF4-FFF2-40B4-BE49-F238E27FC236}">
                <a16:creationId xmlns:a16="http://schemas.microsoft.com/office/drawing/2014/main" id="{6BDF5BA4-813D-6C07-DDD8-F6631DB268F8}"/>
              </a:ext>
            </a:extLst>
          </p:cNvPr>
          <p:cNvSpPr/>
          <p:nvPr/>
        </p:nvSpPr>
        <p:spPr>
          <a:xfrm>
            <a:off x="12791872" y="7762672"/>
            <a:ext cx="1712068" cy="389107"/>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11674"/>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Model Architecture</a:t>
            </a:r>
            <a:endParaRPr lang="en-US" sz="3900" dirty="0"/>
          </a:p>
        </p:txBody>
      </p:sp>
      <p:sp>
        <p:nvSpPr>
          <p:cNvPr id="3" name="Text 1"/>
          <p:cNvSpPr/>
          <p:nvPr/>
        </p:nvSpPr>
        <p:spPr>
          <a:xfrm>
            <a:off x="793790" y="202858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Our CNN architecture is specifically designed for efficient binary classification while maintaining high accuracy on face mask detection tasks. The model balances depth and computational efficiency to enable real-time inference.</a:t>
            </a:r>
            <a:endParaRPr lang="en-US" sz="1550" dirty="0"/>
          </a:p>
        </p:txBody>
      </p:sp>
      <p:sp>
        <p:nvSpPr>
          <p:cNvPr id="4" name="Text 2"/>
          <p:cNvSpPr/>
          <p:nvPr/>
        </p:nvSpPr>
        <p:spPr>
          <a:xfrm>
            <a:off x="793790" y="308526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F3F3F2"/>
                </a:solidFill>
                <a:latin typeface="IBM Plex Sans Medium" pitchFamily="34" charset="0"/>
                <a:ea typeface="IBM Plex Sans Medium" pitchFamily="34" charset="-122"/>
                <a:cs typeface="IBM Plex Sans Medium" pitchFamily="34" charset="-120"/>
              </a:rPr>
              <a:t>Network Structure</a:t>
            </a:r>
            <a:endParaRPr lang="en-US" sz="2300" dirty="0"/>
          </a:p>
        </p:txBody>
      </p:sp>
      <p:sp>
        <p:nvSpPr>
          <p:cNvPr id="5" name="Text 3"/>
          <p:cNvSpPr/>
          <p:nvPr/>
        </p:nvSpPr>
        <p:spPr>
          <a:xfrm>
            <a:off x="793790" y="365569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Input Layer:</a:t>
            </a:r>
            <a:r>
              <a:rPr lang="en-US" sz="1550" dirty="0">
                <a:solidFill>
                  <a:srgbClr val="D4D4D1"/>
                </a:solidFill>
                <a:latin typeface="Roboto" pitchFamily="34" charset="0"/>
                <a:ea typeface="Roboto" pitchFamily="34" charset="-122"/>
                <a:cs typeface="Roboto" pitchFamily="34" charset="-120"/>
              </a:rPr>
              <a:t> 224×224×3 RGB images</a:t>
            </a:r>
            <a:endParaRPr lang="en-US" sz="1550" dirty="0"/>
          </a:p>
        </p:txBody>
      </p:sp>
      <p:sp>
        <p:nvSpPr>
          <p:cNvPr id="6" name="Text 4"/>
          <p:cNvSpPr/>
          <p:nvPr/>
        </p:nvSpPr>
        <p:spPr>
          <a:xfrm>
            <a:off x="793790" y="404264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Convolutional Layers:</a:t>
            </a:r>
            <a:r>
              <a:rPr lang="en-US" sz="1550" dirty="0">
                <a:solidFill>
                  <a:srgbClr val="D4D4D1"/>
                </a:solidFill>
                <a:latin typeface="Roboto" pitchFamily="34" charset="0"/>
                <a:ea typeface="Roboto" pitchFamily="34" charset="-122"/>
                <a:cs typeface="Roboto" pitchFamily="34" charset="-120"/>
              </a:rPr>
              <a:t> 3 blocks with 32, 64, and 128 filters using 3×3 kernels and ReLU activation</a:t>
            </a:r>
            <a:endParaRPr lang="en-US" sz="1550" dirty="0"/>
          </a:p>
        </p:txBody>
      </p:sp>
      <p:sp>
        <p:nvSpPr>
          <p:cNvPr id="7" name="Text 5"/>
          <p:cNvSpPr/>
          <p:nvPr/>
        </p:nvSpPr>
        <p:spPr>
          <a:xfrm>
            <a:off x="793790" y="474714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Pooling Layers:</a:t>
            </a:r>
            <a:r>
              <a:rPr lang="en-US" sz="1550" dirty="0">
                <a:solidFill>
                  <a:srgbClr val="D4D4D1"/>
                </a:solidFill>
                <a:latin typeface="Roboto" pitchFamily="34" charset="0"/>
                <a:ea typeface="Roboto" pitchFamily="34" charset="-122"/>
                <a:cs typeface="Roboto" pitchFamily="34" charset="-120"/>
              </a:rPr>
              <a:t> MaxPooling2D (2×2) after each conv block for spatial downsampling</a:t>
            </a:r>
            <a:endParaRPr lang="en-US" sz="1550" dirty="0"/>
          </a:p>
        </p:txBody>
      </p:sp>
      <p:sp>
        <p:nvSpPr>
          <p:cNvPr id="8" name="Text 6"/>
          <p:cNvSpPr/>
          <p:nvPr/>
        </p:nvSpPr>
        <p:spPr>
          <a:xfrm>
            <a:off x="793790" y="545163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Dropout:</a:t>
            </a:r>
            <a:r>
              <a:rPr lang="en-US" sz="1550" dirty="0">
                <a:solidFill>
                  <a:srgbClr val="D4D4D1"/>
                </a:solidFill>
                <a:latin typeface="Roboto" pitchFamily="34" charset="0"/>
                <a:ea typeface="Roboto" pitchFamily="34" charset="-122"/>
                <a:cs typeface="Roboto" pitchFamily="34" charset="-120"/>
              </a:rPr>
              <a:t> 50% dropout rate to prevent overfitting</a:t>
            </a:r>
            <a:endParaRPr lang="en-US" sz="1550" dirty="0"/>
          </a:p>
        </p:txBody>
      </p:sp>
      <p:sp>
        <p:nvSpPr>
          <p:cNvPr id="9" name="Text 7"/>
          <p:cNvSpPr/>
          <p:nvPr/>
        </p:nvSpPr>
        <p:spPr>
          <a:xfrm>
            <a:off x="793790" y="583858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Dense Layers:</a:t>
            </a:r>
            <a:r>
              <a:rPr lang="en-US" sz="1550" dirty="0">
                <a:solidFill>
                  <a:srgbClr val="D4D4D1"/>
                </a:solidFill>
                <a:latin typeface="Roboto" pitchFamily="34" charset="0"/>
                <a:ea typeface="Roboto" pitchFamily="34" charset="-122"/>
                <a:cs typeface="Roboto" pitchFamily="34" charset="-120"/>
              </a:rPr>
              <a:t> Fully connected layer with 128 neurons</a:t>
            </a:r>
            <a:endParaRPr lang="en-US" sz="1550" dirty="0"/>
          </a:p>
        </p:txBody>
      </p:sp>
      <p:sp>
        <p:nvSpPr>
          <p:cNvPr id="10" name="Text 8"/>
          <p:cNvSpPr/>
          <p:nvPr/>
        </p:nvSpPr>
        <p:spPr>
          <a:xfrm>
            <a:off x="793790" y="622554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Output Layer:</a:t>
            </a:r>
            <a:r>
              <a:rPr lang="en-US" sz="1550" dirty="0">
                <a:solidFill>
                  <a:srgbClr val="D4D4D1"/>
                </a:solidFill>
                <a:latin typeface="Roboto" pitchFamily="34" charset="0"/>
                <a:ea typeface="Roboto" pitchFamily="34" charset="-122"/>
                <a:cs typeface="Roboto" pitchFamily="34" charset="-120"/>
              </a:rPr>
              <a:t> Sigmoid activation for binary classification</a:t>
            </a:r>
            <a:endParaRPr lang="en-US" sz="1550" dirty="0"/>
          </a:p>
        </p:txBody>
      </p:sp>
      <p:sp>
        <p:nvSpPr>
          <p:cNvPr id="11" name="Text 9"/>
          <p:cNvSpPr/>
          <p:nvPr/>
        </p:nvSpPr>
        <p:spPr>
          <a:xfrm>
            <a:off x="7564874" y="3085267"/>
            <a:ext cx="3009305" cy="372070"/>
          </a:xfrm>
          <a:prstGeom prst="rect">
            <a:avLst/>
          </a:prstGeom>
          <a:noFill/>
          <a:ln/>
        </p:spPr>
        <p:txBody>
          <a:bodyPr wrap="none" lIns="0" tIns="0" rIns="0" bIns="0" rtlCol="0" anchor="t"/>
          <a:lstStyle/>
          <a:p>
            <a:pPr marL="0" indent="0" algn="l">
              <a:lnSpc>
                <a:spcPts val="2900"/>
              </a:lnSpc>
              <a:buNone/>
            </a:pPr>
            <a:r>
              <a:rPr lang="en-US" sz="2300" dirty="0">
                <a:solidFill>
                  <a:srgbClr val="F3F3F2"/>
                </a:solidFill>
                <a:latin typeface="IBM Plex Sans Medium" pitchFamily="34" charset="0"/>
                <a:ea typeface="IBM Plex Sans Medium" pitchFamily="34" charset="-122"/>
                <a:cs typeface="IBM Plex Sans Medium" pitchFamily="34" charset="-120"/>
              </a:rPr>
              <a:t>Training Configuration</a:t>
            </a:r>
            <a:endParaRPr lang="en-US" sz="2300" dirty="0"/>
          </a:p>
        </p:txBody>
      </p:sp>
      <p:sp>
        <p:nvSpPr>
          <p:cNvPr id="12" name="Text 10"/>
          <p:cNvSpPr/>
          <p:nvPr/>
        </p:nvSpPr>
        <p:spPr>
          <a:xfrm>
            <a:off x="7564874" y="365569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Optimizer:</a:t>
            </a:r>
            <a:r>
              <a:rPr lang="en-US" sz="1550" dirty="0">
                <a:solidFill>
                  <a:srgbClr val="D4D4D1"/>
                </a:solidFill>
                <a:latin typeface="Roboto" pitchFamily="34" charset="0"/>
                <a:ea typeface="Roboto" pitchFamily="34" charset="-122"/>
                <a:cs typeface="Roboto" pitchFamily="34" charset="-120"/>
              </a:rPr>
              <a:t> Adam with learning rate 0.0001</a:t>
            </a:r>
            <a:endParaRPr lang="en-US" sz="1550" dirty="0"/>
          </a:p>
        </p:txBody>
      </p:sp>
      <p:sp>
        <p:nvSpPr>
          <p:cNvPr id="13" name="Text 11"/>
          <p:cNvSpPr/>
          <p:nvPr/>
        </p:nvSpPr>
        <p:spPr>
          <a:xfrm>
            <a:off x="7564874" y="404264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Loss Function:</a:t>
            </a:r>
            <a:r>
              <a:rPr lang="en-US" sz="1550" dirty="0">
                <a:solidFill>
                  <a:srgbClr val="D4D4D1"/>
                </a:solidFill>
                <a:latin typeface="Roboto" pitchFamily="34" charset="0"/>
                <a:ea typeface="Roboto" pitchFamily="34" charset="-122"/>
                <a:cs typeface="Roboto" pitchFamily="34" charset="-120"/>
              </a:rPr>
              <a:t> Binary crossentropy</a:t>
            </a:r>
            <a:endParaRPr lang="en-US" sz="1550" dirty="0"/>
          </a:p>
        </p:txBody>
      </p:sp>
      <p:sp>
        <p:nvSpPr>
          <p:cNvPr id="14" name="Text 12"/>
          <p:cNvSpPr/>
          <p:nvPr/>
        </p:nvSpPr>
        <p:spPr>
          <a:xfrm>
            <a:off x="7564874" y="442960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Batch Size:</a:t>
            </a:r>
            <a:r>
              <a:rPr lang="en-US" sz="1550" dirty="0">
                <a:solidFill>
                  <a:srgbClr val="D4D4D1"/>
                </a:solidFill>
                <a:latin typeface="Roboto" pitchFamily="34" charset="0"/>
                <a:ea typeface="Roboto" pitchFamily="34" charset="-122"/>
                <a:cs typeface="Roboto" pitchFamily="34" charset="-120"/>
              </a:rPr>
              <a:t> 32 images per batch</a:t>
            </a:r>
            <a:endParaRPr lang="en-US" sz="1550" dirty="0"/>
          </a:p>
        </p:txBody>
      </p:sp>
      <p:sp>
        <p:nvSpPr>
          <p:cNvPr id="15" name="Text 13"/>
          <p:cNvSpPr/>
          <p:nvPr/>
        </p:nvSpPr>
        <p:spPr>
          <a:xfrm>
            <a:off x="7564874" y="481655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Epochs:</a:t>
            </a:r>
            <a:r>
              <a:rPr lang="en-US" sz="1550" dirty="0">
                <a:solidFill>
                  <a:srgbClr val="D4D4D1"/>
                </a:solidFill>
                <a:latin typeface="Roboto" pitchFamily="34" charset="0"/>
                <a:ea typeface="Roboto" pitchFamily="34" charset="-122"/>
                <a:cs typeface="Roboto" pitchFamily="34" charset="-120"/>
              </a:rPr>
              <a:t> 50 with early stopping (patience=5)</a:t>
            </a:r>
            <a:endParaRPr lang="en-US" sz="1550" dirty="0"/>
          </a:p>
        </p:txBody>
      </p:sp>
      <p:sp>
        <p:nvSpPr>
          <p:cNvPr id="16" name="Text 14"/>
          <p:cNvSpPr/>
          <p:nvPr/>
        </p:nvSpPr>
        <p:spPr>
          <a:xfrm>
            <a:off x="7564874" y="520350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Validation:</a:t>
            </a:r>
            <a:r>
              <a:rPr lang="en-US" sz="1550" dirty="0">
                <a:solidFill>
                  <a:srgbClr val="D4D4D1"/>
                </a:solidFill>
                <a:latin typeface="Roboto" pitchFamily="34" charset="0"/>
                <a:ea typeface="Roboto" pitchFamily="34" charset="-122"/>
                <a:cs typeface="Roboto" pitchFamily="34" charset="-120"/>
              </a:rPr>
              <a:t> 20% of training data for monitoring</a:t>
            </a:r>
            <a:endParaRPr lang="en-US" sz="1550" dirty="0"/>
          </a:p>
        </p:txBody>
      </p:sp>
      <p:sp>
        <p:nvSpPr>
          <p:cNvPr id="17" name="Text 15"/>
          <p:cNvSpPr/>
          <p:nvPr/>
        </p:nvSpPr>
        <p:spPr>
          <a:xfrm>
            <a:off x="7564874" y="559046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Metrics:</a:t>
            </a:r>
            <a:r>
              <a:rPr lang="en-US" sz="1550" dirty="0">
                <a:solidFill>
                  <a:srgbClr val="D4D4D1"/>
                </a:solidFill>
                <a:latin typeface="Roboto" pitchFamily="34" charset="0"/>
                <a:ea typeface="Roboto" pitchFamily="34" charset="-122"/>
                <a:cs typeface="Roboto" pitchFamily="34" charset="-120"/>
              </a:rPr>
              <a:t> Accuracy, precision, recall, F1-score</a:t>
            </a:r>
            <a:endParaRPr lang="en-US" sz="1550" dirty="0"/>
          </a:p>
        </p:txBody>
      </p:sp>
      <p:sp>
        <p:nvSpPr>
          <p:cNvPr id="18" name="Text 16"/>
          <p:cNvSpPr/>
          <p:nvPr/>
        </p:nvSpPr>
        <p:spPr>
          <a:xfrm>
            <a:off x="7564874" y="6086594"/>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The model was trained on NVIDIA GPU infrastructure, achieving convergence in approximately 45 minutes with consistent validation performance.</a:t>
            </a:r>
            <a:endParaRPr lang="en-US" sz="1550" dirty="0"/>
          </a:p>
        </p:txBody>
      </p:sp>
      <p:sp>
        <p:nvSpPr>
          <p:cNvPr id="19" name="Rectangle 18">
            <a:extLst>
              <a:ext uri="{FF2B5EF4-FFF2-40B4-BE49-F238E27FC236}">
                <a16:creationId xmlns:a16="http://schemas.microsoft.com/office/drawing/2014/main" id="{D45556DC-D4E8-7CCE-7F4B-2FB4F1D91189}"/>
              </a:ext>
            </a:extLst>
          </p:cNvPr>
          <p:cNvSpPr/>
          <p:nvPr/>
        </p:nvSpPr>
        <p:spPr>
          <a:xfrm>
            <a:off x="12879421" y="7772400"/>
            <a:ext cx="1624519" cy="389106"/>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64833"/>
            <a:ext cx="4363045" cy="403146"/>
          </a:xfrm>
          <a:prstGeom prst="rect">
            <a:avLst/>
          </a:prstGeom>
          <a:noFill/>
          <a:ln/>
        </p:spPr>
        <p:txBody>
          <a:bodyPr wrap="none" lIns="0" tIns="0" rIns="0" bIns="0" rtlCol="0" anchor="t"/>
          <a:lstStyle/>
          <a:p>
            <a:pPr marL="0" indent="0" algn="l">
              <a:lnSpc>
                <a:spcPts val="3150"/>
              </a:lnSpc>
              <a:buNone/>
            </a:pPr>
            <a:r>
              <a:rPr lang="en-US" sz="2500" dirty="0">
                <a:solidFill>
                  <a:srgbClr val="F3F3F2"/>
                </a:solidFill>
                <a:latin typeface="IBM Plex Sans Medium" pitchFamily="34" charset="0"/>
                <a:ea typeface="IBM Plex Sans Medium" pitchFamily="34" charset="-122"/>
                <a:cs typeface="IBM Plex Sans Medium" pitchFamily="34" charset="-120"/>
              </a:rPr>
              <a:t>Model Performance &amp; Results</a:t>
            </a:r>
            <a:endParaRPr lang="en-US" sz="2500" dirty="0"/>
          </a:p>
        </p:txBody>
      </p:sp>
      <p:sp>
        <p:nvSpPr>
          <p:cNvPr id="3" name="Text 1"/>
          <p:cNvSpPr/>
          <p:nvPr/>
        </p:nvSpPr>
        <p:spPr>
          <a:xfrm>
            <a:off x="793790" y="1225987"/>
            <a:ext cx="13042821" cy="206454"/>
          </a:xfrm>
          <a:prstGeom prst="rect">
            <a:avLst/>
          </a:prstGeom>
          <a:noFill/>
          <a:ln/>
        </p:spPr>
        <p:txBody>
          <a:bodyPr wrap="none" lIns="0" tIns="0" rIns="0" bIns="0" rtlCol="0" anchor="t"/>
          <a:lstStyle/>
          <a:p>
            <a:pPr marL="0" indent="0" algn="l">
              <a:lnSpc>
                <a:spcPts val="1600"/>
              </a:lnSpc>
              <a:buNone/>
            </a:pPr>
            <a:r>
              <a:rPr lang="en-US" sz="1000" dirty="0">
                <a:solidFill>
                  <a:srgbClr val="D4D4D1"/>
                </a:solidFill>
                <a:latin typeface="Roboto" pitchFamily="34" charset="0"/>
                <a:ea typeface="Roboto" pitchFamily="34" charset="-122"/>
                <a:cs typeface="Roboto" pitchFamily="34" charset="-120"/>
              </a:rPr>
              <a:t>Our trained model demonstrates excellent performance across key metrics, indicating strong generalization capability and practical viability for deployment in real-world scenarios.</a:t>
            </a:r>
            <a:endParaRPr lang="en-US" sz="1000" dirty="0"/>
          </a:p>
        </p:txBody>
      </p:sp>
      <p:pic>
        <p:nvPicPr>
          <p:cNvPr id="4" name="Image 0" descr="preencoded.png"/>
          <p:cNvPicPr>
            <a:picLocks noChangeAspect="1"/>
          </p:cNvPicPr>
          <p:nvPr/>
        </p:nvPicPr>
        <p:blipFill>
          <a:blip r:embed="rId3"/>
          <a:stretch>
            <a:fillRect/>
          </a:stretch>
        </p:blipFill>
        <p:spPr>
          <a:xfrm>
            <a:off x="793790" y="1577459"/>
            <a:ext cx="8477726" cy="4747498"/>
          </a:xfrm>
          <a:prstGeom prst="rect">
            <a:avLst/>
          </a:prstGeom>
        </p:spPr>
      </p:pic>
      <p:sp>
        <p:nvSpPr>
          <p:cNvPr id="5" name="Text 2"/>
          <p:cNvSpPr/>
          <p:nvPr/>
        </p:nvSpPr>
        <p:spPr>
          <a:xfrm>
            <a:off x="793790" y="6598920"/>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F3F3F2"/>
                </a:solidFill>
                <a:latin typeface="IBM Plex Sans Medium" pitchFamily="34" charset="0"/>
                <a:ea typeface="IBM Plex Sans Medium" pitchFamily="34" charset="-122"/>
                <a:cs typeface="IBM Plex Sans Medium" pitchFamily="34" charset="-120"/>
              </a:rPr>
              <a:t>Accuracy Analysis</a:t>
            </a:r>
            <a:endParaRPr lang="en-US" sz="1250" dirty="0"/>
          </a:p>
        </p:txBody>
      </p:sp>
      <p:sp>
        <p:nvSpPr>
          <p:cNvPr id="6" name="Text 3"/>
          <p:cNvSpPr/>
          <p:nvPr/>
        </p:nvSpPr>
        <p:spPr>
          <a:xfrm>
            <a:off x="793790" y="6929318"/>
            <a:ext cx="4093369" cy="619363"/>
          </a:xfrm>
          <a:prstGeom prst="rect">
            <a:avLst/>
          </a:prstGeom>
          <a:noFill/>
          <a:ln/>
        </p:spPr>
        <p:txBody>
          <a:bodyPr wrap="square" lIns="0" tIns="0" rIns="0" bIns="0" rtlCol="0" anchor="t"/>
          <a:lstStyle/>
          <a:p>
            <a:pPr marL="0" indent="0" algn="l">
              <a:lnSpc>
                <a:spcPts val="1600"/>
              </a:lnSpc>
              <a:buNone/>
            </a:pPr>
            <a:r>
              <a:rPr lang="en-US" sz="1000" dirty="0">
                <a:solidFill>
                  <a:srgbClr val="D4D4D1"/>
                </a:solidFill>
                <a:latin typeface="Roboto" pitchFamily="34" charset="0"/>
                <a:ea typeface="Roboto" pitchFamily="34" charset="-122"/>
                <a:cs typeface="Roboto" pitchFamily="34" charset="-120"/>
              </a:rPr>
              <a:t>The model achieved </a:t>
            </a:r>
            <a:r>
              <a:rPr lang="en-US" sz="1000" b="1" dirty="0">
                <a:solidFill>
                  <a:srgbClr val="FFBC8F"/>
                </a:solidFill>
                <a:latin typeface="Roboto" pitchFamily="34" charset="0"/>
                <a:ea typeface="Roboto" pitchFamily="34" charset="-122"/>
                <a:cs typeface="Roboto" pitchFamily="34" charset="-120"/>
              </a:rPr>
              <a:t>95.2% test accuracy</a:t>
            </a:r>
            <a:r>
              <a:rPr lang="en-US" sz="1000" dirty="0">
                <a:solidFill>
                  <a:srgbClr val="D4D4D1"/>
                </a:solidFill>
                <a:latin typeface="Roboto" pitchFamily="34" charset="0"/>
                <a:ea typeface="Roboto" pitchFamily="34" charset="-122"/>
                <a:cs typeface="Roboto" pitchFamily="34" charset="-120"/>
              </a:rPr>
              <a:t>, with minimal overfitting as evidenced by the small gap between training and test performance. This indicates robust learning without memorization.</a:t>
            </a:r>
            <a:endParaRPr lang="en-US" sz="1000" dirty="0"/>
          </a:p>
        </p:txBody>
      </p:sp>
      <p:sp>
        <p:nvSpPr>
          <p:cNvPr id="7" name="Text 4"/>
          <p:cNvSpPr/>
          <p:nvPr/>
        </p:nvSpPr>
        <p:spPr>
          <a:xfrm>
            <a:off x="5209342" y="6598920"/>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F3F3F2"/>
                </a:solidFill>
                <a:latin typeface="IBM Plex Sans Medium" pitchFamily="34" charset="0"/>
                <a:ea typeface="IBM Plex Sans Medium" pitchFamily="34" charset="-122"/>
                <a:cs typeface="IBM Plex Sans Medium" pitchFamily="34" charset="-120"/>
              </a:rPr>
              <a:t>Error Analysis</a:t>
            </a:r>
            <a:endParaRPr lang="en-US" sz="1250" dirty="0"/>
          </a:p>
        </p:txBody>
      </p:sp>
      <p:sp>
        <p:nvSpPr>
          <p:cNvPr id="8" name="Text 5"/>
          <p:cNvSpPr/>
          <p:nvPr/>
        </p:nvSpPr>
        <p:spPr>
          <a:xfrm>
            <a:off x="5209342" y="6929318"/>
            <a:ext cx="4093369" cy="619363"/>
          </a:xfrm>
          <a:prstGeom prst="rect">
            <a:avLst/>
          </a:prstGeom>
          <a:noFill/>
          <a:ln/>
        </p:spPr>
        <p:txBody>
          <a:bodyPr wrap="square" lIns="0" tIns="0" rIns="0" bIns="0" rtlCol="0" anchor="t"/>
          <a:lstStyle/>
          <a:p>
            <a:pPr marL="0" indent="0" algn="l">
              <a:lnSpc>
                <a:spcPts val="1600"/>
              </a:lnSpc>
              <a:buNone/>
            </a:pPr>
            <a:r>
              <a:rPr lang="en-US" sz="1000" dirty="0">
                <a:solidFill>
                  <a:srgbClr val="D4D4D1"/>
                </a:solidFill>
                <a:latin typeface="Roboto" pitchFamily="34" charset="0"/>
                <a:ea typeface="Roboto" pitchFamily="34" charset="-122"/>
                <a:cs typeface="Roboto" pitchFamily="34" charset="-120"/>
              </a:rPr>
              <a:t>False positives primarily occurred with partial face occlusions or unconventional mask colors. False negatives were rare, mainly involving faces at extreme angles or low lighting conditions.</a:t>
            </a:r>
            <a:endParaRPr lang="en-US" sz="1000" dirty="0"/>
          </a:p>
        </p:txBody>
      </p:sp>
      <p:sp>
        <p:nvSpPr>
          <p:cNvPr id="9" name="Text 6"/>
          <p:cNvSpPr/>
          <p:nvPr/>
        </p:nvSpPr>
        <p:spPr>
          <a:xfrm>
            <a:off x="9624893" y="6598920"/>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F3F3F2"/>
                </a:solidFill>
                <a:latin typeface="IBM Plex Sans Medium" pitchFamily="34" charset="0"/>
                <a:ea typeface="IBM Plex Sans Medium" pitchFamily="34" charset="-122"/>
                <a:cs typeface="IBM Plex Sans Medium" pitchFamily="34" charset="-120"/>
              </a:rPr>
              <a:t>Inference Speed</a:t>
            </a:r>
            <a:endParaRPr lang="en-US" sz="1250" dirty="0"/>
          </a:p>
        </p:txBody>
      </p:sp>
      <p:sp>
        <p:nvSpPr>
          <p:cNvPr id="10" name="Text 7"/>
          <p:cNvSpPr/>
          <p:nvPr/>
        </p:nvSpPr>
        <p:spPr>
          <a:xfrm>
            <a:off x="9624893" y="6929318"/>
            <a:ext cx="4226838" cy="412909"/>
          </a:xfrm>
          <a:prstGeom prst="rect">
            <a:avLst/>
          </a:prstGeom>
          <a:noFill/>
          <a:ln/>
        </p:spPr>
        <p:txBody>
          <a:bodyPr wrap="square" lIns="0" tIns="0" rIns="0" bIns="0" rtlCol="0" anchor="t"/>
          <a:lstStyle/>
          <a:p>
            <a:pPr marL="0" indent="0" algn="l">
              <a:lnSpc>
                <a:spcPts val="1600"/>
              </a:lnSpc>
              <a:buNone/>
            </a:pPr>
            <a:r>
              <a:rPr lang="en-US" sz="1000" dirty="0">
                <a:solidFill>
                  <a:srgbClr val="D4D4D1"/>
                </a:solidFill>
                <a:latin typeface="Roboto" pitchFamily="34" charset="0"/>
                <a:ea typeface="Roboto" pitchFamily="34" charset="-122"/>
                <a:cs typeface="Roboto" pitchFamily="34" charset="-120"/>
              </a:rPr>
              <a:t>Average prediction time of </a:t>
            </a:r>
            <a:r>
              <a:rPr lang="en-US" sz="1000" b="1" dirty="0">
                <a:solidFill>
                  <a:srgbClr val="FFBC8F"/>
                </a:solidFill>
                <a:latin typeface="Roboto" pitchFamily="34" charset="0"/>
                <a:ea typeface="Roboto" pitchFamily="34" charset="-122"/>
                <a:cs typeface="Roboto" pitchFamily="34" charset="-120"/>
              </a:rPr>
              <a:t>45ms per frame</a:t>
            </a:r>
            <a:r>
              <a:rPr lang="en-US" sz="1000" dirty="0">
                <a:solidFill>
                  <a:srgbClr val="D4D4D1"/>
                </a:solidFill>
                <a:latin typeface="Roboto" pitchFamily="34" charset="0"/>
                <a:ea typeface="Roboto" pitchFamily="34" charset="-122"/>
                <a:cs typeface="Roboto" pitchFamily="34" charset="-120"/>
              </a:rPr>
              <a:t> on CPU enables real-time processing at 22 FPS, suitable for live video monitoring applications.</a:t>
            </a:r>
            <a:endParaRPr lang="en-US" sz="1000" dirty="0"/>
          </a:p>
        </p:txBody>
      </p:sp>
      <p:sp>
        <p:nvSpPr>
          <p:cNvPr id="11" name="Rectangle 10">
            <a:extLst>
              <a:ext uri="{FF2B5EF4-FFF2-40B4-BE49-F238E27FC236}">
                <a16:creationId xmlns:a16="http://schemas.microsoft.com/office/drawing/2014/main" id="{EA0CD421-0011-9914-2BAA-6EAF24DC90AA}"/>
              </a:ext>
            </a:extLst>
          </p:cNvPr>
          <p:cNvSpPr/>
          <p:nvPr/>
        </p:nvSpPr>
        <p:spPr>
          <a:xfrm>
            <a:off x="12821055" y="7752945"/>
            <a:ext cx="1692613" cy="412909"/>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43489"/>
            <a:ext cx="6352103" cy="620078"/>
          </a:xfrm>
          <a:prstGeom prst="rect">
            <a:avLst/>
          </a:prstGeom>
          <a:noFill/>
          <a:ln/>
        </p:spPr>
        <p:txBody>
          <a:bodyPr wrap="none" lIns="0" tIns="0" rIns="0" bIns="0" rtlCol="0" anchor="t"/>
          <a:lstStyle/>
          <a:p>
            <a:pPr marL="0" indent="0" algn="l">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Real-World Implementation</a:t>
            </a:r>
            <a:endParaRPr lang="en-US" sz="3900" dirty="0"/>
          </a:p>
        </p:txBody>
      </p:sp>
      <p:sp>
        <p:nvSpPr>
          <p:cNvPr id="3" name="Text 1"/>
          <p:cNvSpPr/>
          <p:nvPr/>
        </p:nvSpPr>
        <p:spPr>
          <a:xfrm>
            <a:off x="793790" y="226040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Our system has been successfully deployed in controlled testing environments, demonstrating practical viability for various use cases across public and private sectors.</a:t>
            </a:r>
            <a:endParaRPr lang="en-US" sz="1550" dirty="0"/>
          </a:p>
        </p:txBody>
      </p:sp>
      <p:sp>
        <p:nvSpPr>
          <p:cNvPr id="4" name="Text 2"/>
          <p:cNvSpPr/>
          <p:nvPr/>
        </p:nvSpPr>
        <p:spPr>
          <a:xfrm>
            <a:off x="793790" y="336673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Corporate Offices</a:t>
            </a:r>
            <a:endParaRPr lang="en-US" sz="1950" dirty="0"/>
          </a:p>
        </p:txBody>
      </p:sp>
      <p:sp>
        <p:nvSpPr>
          <p:cNvPr id="5" name="Text 3"/>
          <p:cNvSpPr/>
          <p:nvPr/>
        </p:nvSpPr>
        <p:spPr>
          <a:xfrm>
            <a:off x="793790" y="3795951"/>
            <a:ext cx="4182189" cy="95261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Automated entry monitoring ensures employee safety and regulatory compliance without manual checkpoints</a:t>
            </a:r>
            <a:endParaRPr lang="en-US" sz="1550" dirty="0"/>
          </a:p>
        </p:txBody>
      </p:sp>
      <p:sp>
        <p:nvSpPr>
          <p:cNvPr id="6" name="Text 4"/>
          <p:cNvSpPr/>
          <p:nvPr/>
        </p:nvSpPr>
        <p:spPr>
          <a:xfrm>
            <a:off x="5223986" y="336673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Healthcare Facilities</a:t>
            </a:r>
            <a:endParaRPr lang="en-US" sz="1950" dirty="0"/>
          </a:p>
        </p:txBody>
      </p:sp>
      <p:sp>
        <p:nvSpPr>
          <p:cNvPr id="7" name="Text 5"/>
          <p:cNvSpPr/>
          <p:nvPr/>
        </p:nvSpPr>
        <p:spPr>
          <a:xfrm>
            <a:off x="5223986" y="3795951"/>
            <a:ext cx="4182308" cy="95261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Critical for protecting vulnerable patients and maintaining sterile environments in high-risk areas</a:t>
            </a:r>
            <a:endParaRPr lang="en-US" sz="1550" dirty="0"/>
          </a:p>
        </p:txBody>
      </p:sp>
      <p:sp>
        <p:nvSpPr>
          <p:cNvPr id="8" name="Text 6"/>
          <p:cNvSpPr/>
          <p:nvPr/>
        </p:nvSpPr>
        <p:spPr>
          <a:xfrm>
            <a:off x="9654302" y="336673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Retail Spaces</a:t>
            </a:r>
            <a:endParaRPr lang="en-US" sz="1950" dirty="0"/>
          </a:p>
        </p:txBody>
      </p:sp>
      <p:sp>
        <p:nvSpPr>
          <p:cNvPr id="9" name="Text 7"/>
          <p:cNvSpPr/>
          <p:nvPr/>
        </p:nvSpPr>
        <p:spPr>
          <a:xfrm>
            <a:off x="9654302" y="3795951"/>
            <a:ext cx="4182308" cy="95261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Ensures customer and staff safety while maintaining positive shopping experiences during health crises</a:t>
            </a:r>
            <a:endParaRPr lang="en-US" sz="1550" dirty="0"/>
          </a:p>
        </p:txBody>
      </p:sp>
      <p:sp>
        <p:nvSpPr>
          <p:cNvPr id="10" name="Text 8"/>
          <p:cNvSpPr/>
          <p:nvPr/>
        </p:nvSpPr>
        <p:spPr>
          <a:xfrm>
            <a:off x="793790" y="5046226"/>
            <a:ext cx="3209568" cy="372070"/>
          </a:xfrm>
          <a:prstGeom prst="rect">
            <a:avLst/>
          </a:prstGeom>
          <a:noFill/>
          <a:ln/>
        </p:spPr>
        <p:txBody>
          <a:bodyPr wrap="none" lIns="0" tIns="0" rIns="0" bIns="0" rtlCol="0" anchor="t"/>
          <a:lstStyle/>
          <a:p>
            <a:pPr marL="0" indent="0" algn="l">
              <a:lnSpc>
                <a:spcPts val="2900"/>
              </a:lnSpc>
              <a:buNone/>
            </a:pPr>
            <a:r>
              <a:rPr lang="en-US" sz="2300" dirty="0">
                <a:solidFill>
                  <a:srgbClr val="F3F3F2"/>
                </a:solidFill>
                <a:latin typeface="IBM Plex Sans Medium" pitchFamily="34" charset="0"/>
                <a:ea typeface="IBM Plex Sans Medium" pitchFamily="34" charset="-122"/>
                <a:cs typeface="IBM Plex Sans Medium" pitchFamily="34" charset="-120"/>
              </a:rPr>
              <a:t>Integration Capabilities</a:t>
            </a:r>
            <a:endParaRPr lang="en-US" sz="2300" dirty="0"/>
          </a:p>
        </p:txBody>
      </p:sp>
      <p:sp>
        <p:nvSpPr>
          <p:cNvPr id="11" name="Text 9"/>
          <p:cNvSpPr/>
          <p:nvPr/>
        </p:nvSpPr>
        <p:spPr>
          <a:xfrm>
            <a:off x="793790" y="5715953"/>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The system integrates with existing CCTV infrastructure through RTSP protocols, supports cloud-based deployment for distributed locations, and provides REST APIs for integration with access control systems. Alert mechanisms include email notifications, SMS alerts, and dashboard visualizations for security teams. The modular architecture allows customization for specific organizational requirements including compliance reporting, occupancy tracking, and historical analytics.</a:t>
            </a:r>
            <a:endParaRPr lang="en-US" sz="1550" dirty="0"/>
          </a:p>
        </p:txBody>
      </p:sp>
      <p:sp>
        <p:nvSpPr>
          <p:cNvPr id="12" name="Rectangle 11">
            <a:extLst>
              <a:ext uri="{FF2B5EF4-FFF2-40B4-BE49-F238E27FC236}">
                <a16:creationId xmlns:a16="http://schemas.microsoft.com/office/drawing/2014/main" id="{5416A50D-00FB-0B64-E81E-ADE9806AA35A}"/>
              </a:ext>
            </a:extLst>
          </p:cNvPr>
          <p:cNvSpPr/>
          <p:nvPr/>
        </p:nvSpPr>
        <p:spPr>
          <a:xfrm>
            <a:off x="12859966" y="7772400"/>
            <a:ext cx="1643974" cy="340468"/>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6527" y="540782"/>
            <a:ext cx="3687247" cy="460891"/>
          </a:xfrm>
          <a:prstGeom prst="rect">
            <a:avLst/>
          </a:prstGeom>
          <a:noFill/>
          <a:ln/>
        </p:spPr>
        <p:txBody>
          <a:bodyPr wrap="none" lIns="0" tIns="0" rIns="0" bIns="0" rtlCol="0" anchor="t"/>
          <a:lstStyle/>
          <a:p>
            <a:pPr marL="0" indent="0" algn="l">
              <a:lnSpc>
                <a:spcPts val="3600"/>
              </a:lnSpc>
              <a:buNone/>
            </a:pPr>
            <a:r>
              <a:rPr lang="en-US" sz="2900" dirty="0">
                <a:solidFill>
                  <a:srgbClr val="F3F3F2"/>
                </a:solidFill>
                <a:latin typeface="IBM Plex Sans Medium" pitchFamily="34" charset="0"/>
                <a:ea typeface="IBM Plex Sans Medium" pitchFamily="34" charset="-122"/>
                <a:cs typeface="IBM Plex Sans Medium" pitchFamily="34" charset="-120"/>
              </a:rPr>
              <a:t>Conclusion</a:t>
            </a:r>
            <a:endParaRPr lang="en-US" sz="2900" dirty="0"/>
          </a:p>
        </p:txBody>
      </p:sp>
      <p:pic>
        <p:nvPicPr>
          <p:cNvPr id="3" name="Image 0" descr="preencoded.png"/>
          <p:cNvPicPr>
            <a:picLocks noChangeAspect="1"/>
          </p:cNvPicPr>
          <p:nvPr/>
        </p:nvPicPr>
        <p:blipFill>
          <a:blip r:embed="rId3"/>
          <a:stretch>
            <a:fillRect/>
          </a:stretch>
        </p:blipFill>
        <p:spPr>
          <a:xfrm>
            <a:off x="786527" y="1388745"/>
            <a:ext cx="4258389" cy="4258389"/>
          </a:xfrm>
          <a:prstGeom prst="rect">
            <a:avLst/>
          </a:prstGeom>
        </p:spPr>
      </p:pic>
      <p:sp>
        <p:nvSpPr>
          <p:cNvPr id="4" name="Text 1"/>
          <p:cNvSpPr/>
          <p:nvPr/>
        </p:nvSpPr>
        <p:spPr>
          <a:xfrm>
            <a:off x="6831806" y="1355527"/>
            <a:ext cx="7019568" cy="943927"/>
          </a:xfrm>
          <a:prstGeom prst="rect">
            <a:avLst/>
          </a:prstGeom>
          <a:noFill/>
          <a:ln/>
        </p:spPr>
        <p:txBody>
          <a:bodyPr wrap="square" lIns="0" tIns="0" rIns="0" bIns="0" rtlCol="0" anchor="t"/>
          <a:lstStyle/>
          <a:p>
            <a:pPr marL="0" indent="0" algn="l">
              <a:lnSpc>
                <a:spcPts val="1850"/>
              </a:lnSpc>
              <a:buNone/>
            </a:pPr>
            <a:r>
              <a:rPr lang="en-US" sz="1150" dirty="0">
                <a:solidFill>
                  <a:srgbClr val="D4D4D1"/>
                </a:solidFill>
                <a:latin typeface="Roboto" pitchFamily="34" charset="0"/>
                <a:ea typeface="Roboto" pitchFamily="34" charset="-122"/>
                <a:cs typeface="Roboto" pitchFamily="34" charset="-120"/>
              </a:rPr>
              <a:t>This Face Mask Detection project successfully demonstrates how </a:t>
            </a:r>
            <a:r>
              <a:rPr lang="en-US" sz="1150" b="1" dirty="0">
                <a:solidFill>
                  <a:srgbClr val="FFBC8F"/>
                </a:solidFill>
                <a:latin typeface="Roboto" pitchFamily="34" charset="0"/>
                <a:ea typeface="Roboto" pitchFamily="34" charset="-122"/>
                <a:cs typeface="Roboto" pitchFamily="34" charset="-120"/>
              </a:rPr>
              <a:t>deep learning and computer vision</a:t>
            </a:r>
            <a:r>
              <a:rPr lang="en-US" sz="1150" dirty="0">
                <a:solidFill>
                  <a:srgbClr val="D4D4D1"/>
                </a:solidFill>
                <a:latin typeface="Roboto" pitchFamily="34" charset="0"/>
                <a:ea typeface="Roboto" pitchFamily="34" charset="-122"/>
                <a:cs typeface="Roboto" pitchFamily="34" charset="-120"/>
              </a:rPr>
              <a:t> can be leveraged to address critical public health challenges through intelligent automation. By achieving over 95% accuracy in real-time detection, the system proves the viability of AI-powered solutions for pandemic prevention and public safety monitoring.</a:t>
            </a:r>
            <a:endParaRPr lang="en-US" sz="1150" dirty="0"/>
          </a:p>
        </p:txBody>
      </p:sp>
      <p:sp>
        <p:nvSpPr>
          <p:cNvPr id="5" name="Text 2"/>
          <p:cNvSpPr/>
          <p:nvPr/>
        </p:nvSpPr>
        <p:spPr>
          <a:xfrm>
            <a:off x="6831806" y="2432090"/>
            <a:ext cx="7019568" cy="943927"/>
          </a:xfrm>
          <a:prstGeom prst="rect">
            <a:avLst/>
          </a:prstGeom>
          <a:noFill/>
          <a:ln/>
        </p:spPr>
        <p:txBody>
          <a:bodyPr wrap="square" lIns="0" tIns="0" rIns="0" bIns="0" rtlCol="0" anchor="t"/>
          <a:lstStyle/>
          <a:p>
            <a:pPr marL="0" indent="0" algn="l">
              <a:lnSpc>
                <a:spcPts val="1850"/>
              </a:lnSpc>
              <a:buNone/>
            </a:pPr>
            <a:r>
              <a:rPr lang="en-US" sz="1150" dirty="0">
                <a:solidFill>
                  <a:srgbClr val="D4D4D1"/>
                </a:solidFill>
                <a:latin typeface="Roboto" pitchFamily="34" charset="0"/>
                <a:ea typeface="Roboto" pitchFamily="34" charset="-122"/>
                <a:cs typeface="Roboto" pitchFamily="34" charset="-120"/>
              </a:rPr>
              <a:t>The project showcases the practical application of TensorFlow and Keras frameworks in building production-ready systems that can scale across diverse environments. From corporate offices to healthcare facilities, automated mask detection reduces manual monitoring burden while improving compliance rates.</a:t>
            </a:r>
            <a:endParaRPr lang="en-US" sz="1150" dirty="0"/>
          </a:p>
        </p:txBody>
      </p:sp>
      <p:sp>
        <p:nvSpPr>
          <p:cNvPr id="6" name="Shape 3"/>
          <p:cNvSpPr/>
          <p:nvPr/>
        </p:nvSpPr>
        <p:spPr>
          <a:xfrm>
            <a:off x="786527" y="5978843"/>
            <a:ext cx="4254103" cy="1116092"/>
          </a:xfrm>
          <a:prstGeom prst="roundRect">
            <a:avLst>
              <a:gd name="adj" fmla="val 1982"/>
            </a:avLst>
          </a:prstGeom>
          <a:solidFill>
            <a:srgbClr val="292C32"/>
          </a:solidFill>
          <a:ln w="15240">
            <a:solidFill>
              <a:srgbClr val="61646A"/>
            </a:solidFill>
            <a:prstDash val="solid"/>
          </a:ln>
        </p:spPr>
        <p:txBody>
          <a:bodyPr/>
          <a:lstStyle/>
          <a:p>
            <a:endParaRPr lang="en-IN"/>
          </a:p>
        </p:txBody>
      </p:sp>
      <p:sp>
        <p:nvSpPr>
          <p:cNvPr id="7" name="Text 4"/>
          <p:cNvSpPr/>
          <p:nvPr/>
        </p:nvSpPr>
        <p:spPr>
          <a:xfrm>
            <a:off x="949166" y="6141482"/>
            <a:ext cx="1950244" cy="230386"/>
          </a:xfrm>
          <a:prstGeom prst="rect">
            <a:avLst/>
          </a:prstGeom>
          <a:noFill/>
          <a:ln/>
        </p:spPr>
        <p:txBody>
          <a:bodyPr wrap="none" lIns="0" tIns="0" rIns="0" bIns="0" rtlCol="0" anchor="t"/>
          <a:lstStyle/>
          <a:p>
            <a:pPr marL="0" indent="0" algn="l">
              <a:lnSpc>
                <a:spcPts val="1800"/>
              </a:lnSpc>
              <a:buNone/>
            </a:pPr>
            <a:r>
              <a:rPr lang="en-US" sz="1450" dirty="0">
                <a:solidFill>
                  <a:srgbClr val="D4D4D1"/>
                </a:solidFill>
                <a:latin typeface="IBM Plex Sans Medium" pitchFamily="34" charset="0"/>
                <a:ea typeface="IBM Plex Sans Medium" pitchFamily="34" charset="-122"/>
                <a:cs typeface="IBM Plex Sans Medium" pitchFamily="34" charset="-120"/>
              </a:rPr>
              <a:t>Technical Achievement</a:t>
            </a:r>
            <a:endParaRPr lang="en-US" sz="1450" dirty="0"/>
          </a:p>
        </p:txBody>
      </p:sp>
      <p:sp>
        <p:nvSpPr>
          <p:cNvPr id="8" name="Text 5"/>
          <p:cNvSpPr/>
          <p:nvPr/>
        </p:nvSpPr>
        <p:spPr>
          <a:xfrm>
            <a:off x="949166" y="6460331"/>
            <a:ext cx="3928824" cy="471964"/>
          </a:xfrm>
          <a:prstGeom prst="rect">
            <a:avLst/>
          </a:prstGeom>
          <a:noFill/>
          <a:ln/>
        </p:spPr>
        <p:txBody>
          <a:bodyPr wrap="square" lIns="0" tIns="0" rIns="0" bIns="0" rtlCol="0" anchor="t"/>
          <a:lstStyle/>
          <a:p>
            <a:pPr marL="0" indent="0" algn="l">
              <a:lnSpc>
                <a:spcPts val="1850"/>
              </a:lnSpc>
              <a:buNone/>
            </a:pPr>
            <a:r>
              <a:rPr lang="en-US" sz="1150" dirty="0">
                <a:solidFill>
                  <a:srgbClr val="D4D4D1"/>
                </a:solidFill>
                <a:latin typeface="Roboto" pitchFamily="34" charset="0"/>
                <a:ea typeface="Roboto" pitchFamily="34" charset="-122"/>
                <a:cs typeface="Roboto" pitchFamily="34" charset="-120"/>
              </a:rPr>
              <a:t>Robust CNN model with 95%+ accuracy, optimized for real-time inference on standard hardware</a:t>
            </a:r>
            <a:endParaRPr lang="en-US" sz="1150" dirty="0"/>
          </a:p>
        </p:txBody>
      </p:sp>
      <p:sp>
        <p:nvSpPr>
          <p:cNvPr id="9" name="Shape 6"/>
          <p:cNvSpPr/>
          <p:nvPr/>
        </p:nvSpPr>
        <p:spPr>
          <a:xfrm>
            <a:off x="5188029" y="5978843"/>
            <a:ext cx="4254222" cy="1116092"/>
          </a:xfrm>
          <a:prstGeom prst="roundRect">
            <a:avLst>
              <a:gd name="adj" fmla="val 1982"/>
            </a:avLst>
          </a:prstGeom>
          <a:solidFill>
            <a:srgbClr val="292C32"/>
          </a:solidFill>
          <a:ln w="15240">
            <a:solidFill>
              <a:srgbClr val="61646A"/>
            </a:solidFill>
            <a:prstDash val="solid"/>
          </a:ln>
        </p:spPr>
        <p:txBody>
          <a:bodyPr/>
          <a:lstStyle/>
          <a:p>
            <a:endParaRPr lang="en-IN"/>
          </a:p>
        </p:txBody>
      </p:sp>
      <p:sp>
        <p:nvSpPr>
          <p:cNvPr id="10" name="Text 7"/>
          <p:cNvSpPr/>
          <p:nvPr/>
        </p:nvSpPr>
        <p:spPr>
          <a:xfrm>
            <a:off x="5350669" y="6141482"/>
            <a:ext cx="1843564" cy="230386"/>
          </a:xfrm>
          <a:prstGeom prst="rect">
            <a:avLst/>
          </a:prstGeom>
          <a:noFill/>
          <a:ln/>
        </p:spPr>
        <p:txBody>
          <a:bodyPr wrap="none" lIns="0" tIns="0" rIns="0" bIns="0" rtlCol="0" anchor="t"/>
          <a:lstStyle/>
          <a:p>
            <a:pPr marL="0" indent="0" algn="l">
              <a:lnSpc>
                <a:spcPts val="1800"/>
              </a:lnSpc>
              <a:buNone/>
            </a:pPr>
            <a:r>
              <a:rPr lang="en-US" sz="1450" dirty="0">
                <a:solidFill>
                  <a:srgbClr val="D4D4D1"/>
                </a:solidFill>
                <a:latin typeface="IBM Plex Sans Medium" pitchFamily="34" charset="0"/>
                <a:ea typeface="IBM Plex Sans Medium" pitchFamily="34" charset="-122"/>
                <a:cs typeface="IBM Plex Sans Medium" pitchFamily="34" charset="-120"/>
              </a:rPr>
              <a:t>Practical Impact</a:t>
            </a:r>
            <a:endParaRPr lang="en-US" sz="1450" dirty="0"/>
          </a:p>
        </p:txBody>
      </p:sp>
      <p:sp>
        <p:nvSpPr>
          <p:cNvPr id="11" name="Text 8"/>
          <p:cNvSpPr/>
          <p:nvPr/>
        </p:nvSpPr>
        <p:spPr>
          <a:xfrm>
            <a:off x="5350669" y="6460331"/>
            <a:ext cx="3928943" cy="471964"/>
          </a:xfrm>
          <a:prstGeom prst="rect">
            <a:avLst/>
          </a:prstGeom>
          <a:noFill/>
          <a:ln/>
        </p:spPr>
        <p:txBody>
          <a:bodyPr wrap="square" lIns="0" tIns="0" rIns="0" bIns="0" rtlCol="0" anchor="t"/>
          <a:lstStyle/>
          <a:p>
            <a:pPr marL="0" indent="0" algn="l">
              <a:lnSpc>
                <a:spcPts val="1850"/>
              </a:lnSpc>
              <a:buNone/>
            </a:pPr>
            <a:r>
              <a:rPr lang="en-US" sz="1150" dirty="0">
                <a:solidFill>
                  <a:srgbClr val="D4D4D1"/>
                </a:solidFill>
                <a:latin typeface="Roboto" pitchFamily="34" charset="0"/>
                <a:ea typeface="Roboto" pitchFamily="34" charset="-122"/>
                <a:cs typeface="Roboto" pitchFamily="34" charset="-120"/>
              </a:rPr>
              <a:t>Scalable solution deployable across multiple sectors including healthcare, retail, and transportation</a:t>
            </a:r>
            <a:endParaRPr lang="en-US" sz="1150" dirty="0"/>
          </a:p>
        </p:txBody>
      </p:sp>
      <p:sp>
        <p:nvSpPr>
          <p:cNvPr id="12" name="Shape 9"/>
          <p:cNvSpPr/>
          <p:nvPr/>
        </p:nvSpPr>
        <p:spPr>
          <a:xfrm>
            <a:off x="9589651" y="5978843"/>
            <a:ext cx="4254103" cy="1116092"/>
          </a:xfrm>
          <a:prstGeom prst="roundRect">
            <a:avLst>
              <a:gd name="adj" fmla="val 1982"/>
            </a:avLst>
          </a:prstGeom>
          <a:solidFill>
            <a:srgbClr val="292C32"/>
          </a:solidFill>
          <a:ln w="15240">
            <a:solidFill>
              <a:srgbClr val="61646A"/>
            </a:solidFill>
            <a:prstDash val="solid"/>
          </a:ln>
        </p:spPr>
        <p:txBody>
          <a:bodyPr/>
          <a:lstStyle/>
          <a:p>
            <a:endParaRPr lang="en-IN"/>
          </a:p>
        </p:txBody>
      </p:sp>
      <p:sp>
        <p:nvSpPr>
          <p:cNvPr id="13" name="Text 10"/>
          <p:cNvSpPr/>
          <p:nvPr/>
        </p:nvSpPr>
        <p:spPr>
          <a:xfrm>
            <a:off x="9752290" y="6141482"/>
            <a:ext cx="1843564" cy="230386"/>
          </a:xfrm>
          <a:prstGeom prst="rect">
            <a:avLst/>
          </a:prstGeom>
          <a:noFill/>
          <a:ln/>
        </p:spPr>
        <p:txBody>
          <a:bodyPr wrap="none" lIns="0" tIns="0" rIns="0" bIns="0" rtlCol="0" anchor="t"/>
          <a:lstStyle/>
          <a:p>
            <a:pPr marL="0" indent="0" algn="l">
              <a:lnSpc>
                <a:spcPts val="1800"/>
              </a:lnSpc>
              <a:buNone/>
            </a:pPr>
            <a:r>
              <a:rPr lang="en-US" sz="1450" dirty="0">
                <a:solidFill>
                  <a:srgbClr val="D4D4D1"/>
                </a:solidFill>
                <a:latin typeface="IBM Plex Sans Medium" pitchFamily="34" charset="0"/>
                <a:ea typeface="IBM Plex Sans Medium" pitchFamily="34" charset="-122"/>
                <a:cs typeface="IBM Plex Sans Medium" pitchFamily="34" charset="-120"/>
              </a:rPr>
              <a:t>Future Potential</a:t>
            </a:r>
            <a:endParaRPr lang="en-US" sz="1450" dirty="0"/>
          </a:p>
        </p:txBody>
      </p:sp>
      <p:sp>
        <p:nvSpPr>
          <p:cNvPr id="14" name="Text 11"/>
          <p:cNvSpPr/>
          <p:nvPr/>
        </p:nvSpPr>
        <p:spPr>
          <a:xfrm>
            <a:off x="9752290" y="6460331"/>
            <a:ext cx="3928824" cy="471964"/>
          </a:xfrm>
          <a:prstGeom prst="rect">
            <a:avLst/>
          </a:prstGeom>
          <a:noFill/>
          <a:ln/>
        </p:spPr>
        <p:txBody>
          <a:bodyPr wrap="square" lIns="0" tIns="0" rIns="0" bIns="0" rtlCol="0" anchor="t"/>
          <a:lstStyle/>
          <a:p>
            <a:pPr marL="0" indent="0" algn="l">
              <a:lnSpc>
                <a:spcPts val="1850"/>
              </a:lnSpc>
              <a:buNone/>
            </a:pPr>
            <a:r>
              <a:rPr lang="en-US" sz="1150" dirty="0">
                <a:solidFill>
                  <a:srgbClr val="D4D4D1"/>
                </a:solidFill>
                <a:latin typeface="Roboto" pitchFamily="34" charset="0"/>
                <a:ea typeface="Roboto" pitchFamily="34" charset="-122"/>
                <a:cs typeface="Roboto" pitchFamily="34" charset="-120"/>
              </a:rPr>
              <a:t>Foundation for expanded AI surveillance applications in public health and safety monitoring</a:t>
            </a:r>
            <a:endParaRPr lang="en-US" sz="1150" dirty="0"/>
          </a:p>
        </p:txBody>
      </p:sp>
      <p:sp>
        <p:nvSpPr>
          <p:cNvPr id="15" name="Text 12"/>
          <p:cNvSpPr/>
          <p:nvPr/>
        </p:nvSpPr>
        <p:spPr>
          <a:xfrm>
            <a:off x="786527" y="7260788"/>
            <a:ext cx="13057346" cy="471964"/>
          </a:xfrm>
          <a:prstGeom prst="rect">
            <a:avLst/>
          </a:prstGeom>
          <a:noFill/>
          <a:ln/>
        </p:spPr>
        <p:txBody>
          <a:bodyPr wrap="square" lIns="0" tIns="0" rIns="0" bIns="0" rtlCol="0" anchor="t"/>
          <a:lstStyle/>
          <a:p>
            <a:pPr marL="0" indent="0" algn="l">
              <a:lnSpc>
                <a:spcPts val="1850"/>
              </a:lnSpc>
              <a:buNone/>
            </a:pPr>
            <a:r>
              <a:rPr lang="en-US" sz="1150" dirty="0">
                <a:solidFill>
                  <a:srgbClr val="D4D4D1"/>
                </a:solidFill>
                <a:latin typeface="Roboto" pitchFamily="34" charset="0"/>
                <a:ea typeface="Roboto" pitchFamily="34" charset="-122"/>
                <a:cs typeface="Roboto" pitchFamily="34" charset="-120"/>
              </a:rPr>
              <a:t>As we continue to face evolving health challenges, this project exemplifies how machine learning can augment human decision-making, creating safer environments while respecting operational efficiency. The methodologies and architectures developed here can be adapted to detect other PPE compliance, social distancing violations, or emerging health protocols.</a:t>
            </a:r>
            <a:endParaRPr lang="en-US" sz="1150" dirty="0"/>
          </a:p>
        </p:txBody>
      </p:sp>
      <p:sp>
        <p:nvSpPr>
          <p:cNvPr id="16" name="Rectangle 15">
            <a:extLst>
              <a:ext uri="{FF2B5EF4-FFF2-40B4-BE49-F238E27FC236}">
                <a16:creationId xmlns:a16="http://schemas.microsoft.com/office/drawing/2014/main" id="{64A8296B-7A7E-9D48-30E9-A8385DFCDBC6}"/>
              </a:ext>
            </a:extLst>
          </p:cNvPr>
          <p:cNvSpPr/>
          <p:nvPr/>
        </p:nvSpPr>
        <p:spPr>
          <a:xfrm>
            <a:off x="12830783" y="7732752"/>
            <a:ext cx="1731523" cy="47196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8670" y="542330"/>
            <a:ext cx="4919901" cy="554593"/>
          </a:xfrm>
          <a:prstGeom prst="rect">
            <a:avLst/>
          </a:prstGeom>
          <a:noFill/>
          <a:ln/>
        </p:spPr>
        <p:txBody>
          <a:bodyPr wrap="none" lIns="0" tIns="0" rIns="0" bIns="0" rtlCol="0" anchor="t"/>
          <a:lstStyle/>
          <a:p>
            <a:pPr marL="0" indent="0" algn="l">
              <a:lnSpc>
                <a:spcPts val="4350"/>
              </a:lnSpc>
              <a:buNone/>
            </a:pPr>
            <a:r>
              <a:rPr lang="en-US" sz="3450" dirty="0">
                <a:solidFill>
                  <a:srgbClr val="F3F3F2"/>
                </a:solidFill>
                <a:latin typeface="IBM Plex Sans Medium" pitchFamily="34" charset="0"/>
                <a:ea typeface="IBM Plex Sans Medium" pitchFamily="34" charset="-122"/>
                <a:cs typeface="IBM Plex Sans Medium" pitchFamily="34" charset="-120"/>
              </a:rPr>
              <a:t>References &amp; Resources</a:t>
            </a:r>
            <a:endParaRPr lang="en-US" sz="3450" dirty="0"/>
          </a:p>
        </p:txBody>
      </p:sp>
      <p:sp>
        <p:nvSpPr>
          <p:cNvPr id="3" name="Text 1"/>
          <p:cNvSpPr/>
          <p:nvPr/>
        </p:nvSpPr>
        <p:spPr>
          <a:xfrm>
            <a:off x="788670" y="1451848"/>
            <a:ext cx="13053060" cy="567928"/>
          </a:xfrm>
          <a:prstGeom prst="rect">
            <a:avLst/>
          </a:prstGeom>
          <a:noFill/>
          <a:ln/>
        </p:spPr>
        <p:txBody>
          <a:bodyPr wrap="square" lIns="0" tIns="0" rIns="0" bIns="0" rtlCol="0" anchor="t"/>
          <a:lstStyle/>
          <a:p>
            <a:pPr marL="0" indent="0" algn="l">
              <a:lnSpc>
                <a:spcPts val="2200"/>
              </a:lnSpc>
              <a:buNone/>
            </a:pPr>
            <a:r>
              <a:rPr lang="en-US" sz="1350" dirty="0">
                <a:solidFill>
                  <a:srgbClr val="D4D4D1"/>
                </a:solidFill>
                <a:latin typeface="Roboto" pitchFamily="34" charset="0"/>
                <a:ea typeface="Roboto" pitchFamily="34" charset="-122"/>
                <a:cs typeface="Roboto" pitchFamily="34" charset="-120"/>
              </a:rPr>
              <a:t>This project was developed using industry-standard frameworks and publicly available datasets. The following resources were instrumental in system development and validation.</a:t>
            </a:r>
            <a:endParaRPr lang="en-US" sz="1350" dirty="0"/>
          </a:p>
        </p:txBody>
      </p:sp>
      <p:sp>
        <p:nvSpPr>
          <p:cNvPr id="4" name="Shape 2"/>
          <p:cNvSpPr/>
          <p:nvPr/>
        </p:nvSpPr>
        <p:spPr>
          <a:xfrm>
            <a:off x="788670" y="2219325"/>
            <a:ext cx="4232672" cy="2026444"/>
          </a:xfrm>
          <a:prstGeom prst="roundRect">
            <a:avLst>
              <a:gd name="adj" fmla="val 5415"/>
            </a:avLst>
          </a:prstGeom>
          <a:solidFill>
            <a:srgbClr val="292C32"/>
          </a:solidFill>
          <a:ln w="22860">
            <a:solidFill>
              <a:srgbClr val="61646A"/>
            </a:solidFill>
            <a:prstDash val="solid"/>
          </a:ln>
        </p:spPr>
        <p:txBody>
          <a:bodyPr/>
          <a:lstStyle/>
          <a:p>
            <a:endParaRPr lang="en-IN"/>
          </a:p>
        </p:txBody>
      </p:sp>
      <p:sp>
        <p:nvSpPr>
          <p:cNvPr id="5" name="Shape 3"/>
          <p:cNvSpPr/>
          <p:nvPr/>
        </p:nvSpPr>
        <p:spPr>
          <a:xfrm>
            <a:off x="765810" y="2219325"/>
            <a:ext cx="91440" cy="2026444"/>
          </a:xfrm>
          <a:prstGeom prst="roundRect">
            <a:avLst>
              <a:gd name="adj" fmla="val 29114"/>
            </a:avLst>
          </a:prstGeom>
          <a:solidFill>
            <a:srgbClr val="FFBC8F"/>
          </a:solidFill>
          <a:ln/>
        </p:spPr>
        <p:txBody>
          <a:bodyPr/>
          <a:lstStyle/>
          <a:p>
            <a:endParaRPr lang="en-IN"/>
          </a:p>
        </p:txBody>
      </p:sp>
      <p:sp>
        <p:nvSpPr>
          <p:cNvPr id="6" name="Text 4"/>
          <p:cNvSpPr/>
          <p:nvPr/>
        </p:nvSpPr>
        <p:spPr>
          <a:xfrm>
            <a:off x="1057513" y="2419588"/>
            <a:ext cx="3565088" cy="277178"/>
          </a:xfrm>
          <a:prstGeom prst="rect">
            <a:avLst/>
          </a:prstGeom>
          <a:noFill/>
          <a:ln/>
        </p:spPr>
        <p:txBody>
          <a:bodyPr wrap="none" lIns="0" tIns="0" rIns="0" bIns="0" rtlCol="0" anchor="t"/>
          <a:lstStyle/>
          <a:p>
            <a:pPr marL="0" indent="0" algn="l">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TensorFlow Official Documentation</a:t>
            </a:r>
            <a:endParaRPr lang="en-US" sz="1700" dirty="0"/>
          </a:p>
        </p:txBody>
      </p:sp>
      <p:sp>
        <p:nvSpPr>
          <p:cNvPr id="7" name="Text 5"/>
          <p:cNvSpPr/>
          <p:nvPr/>
        </p:nvSpPr>
        <p:spPr>
          <a:xfrm>
            <a:off x="1057513" y="2803208"/>
            <a:ext cx="3763566" cy="851892"/>
          </a:xfrm>
          <a:prstGeom prst="rect">
            <a:avLst/>
          </a:prstGeom>
          <a:noFill/>
          <a:ln/>
        </p:spPr>
        <p:txBody>
          <a:bodyPr wrap="square" lIns="0" tIns="0" rIns="0" bIns="0" rtlCol="0" anchor="t"/>
          <a:lstStyle/>
          <a:p>
            <a:pPr marL="0" indent="0" algn="l">
              <a:lnSpc>
                <a:spcPts val="2200"/>
              </a:lnSpc>
              <a:buNone/>
            </a:pPr>
            <a:r>
              <a:rPr lang="en-US" sz="1350" dirty="0">
                <a:solidFill>
                  <a:srgbClr val="D4D4D1"/>
                </a:solidFill>
                <a:latin typeface="Roboto" pitchFamily="34" charset="0"/>
                <a:ea typeface="Roboto" pitchFamily="34" charset="-122"/>
                <a:cs typeface="Roboto" pitchFamily="34" charset="-120"/>
              </a:rPr>
              <a:t>Comprehensive guides for building and training neural networks, model optimization techniques, and deployment best practices</a:t>
            </a:r>
            <a:endParaRPr lang="en-US" sz="1350" dirty="0"/>
          </a:p>
        </p:txBody>
      </p:sp>
      <p:sp>
        <p:nvSpPr>
          <p:cNvPr id="8" name="Text 6"/>
          <p:cNvSpPr/>
          <p:nvPr/>
        </p:nvSpPr>
        <p:spPr>
          <a:xfrm>
            <a:off x="1057513" y="3761542"/>
            <a:ext cx="3763566" cy="283964"/>
          </a:xfrm>
          <a:prstGeom prst="rect">
            <a:avLst/>
          </a:prstGeom>
          <a:noFill/>
          <a:ln/>
        </p:spPr>
        <p:txBody>
          <a:bodyPr wrap="none" lIns="0" tIns="0" rIns="0" bIns="0" rtlCol="0" anchor="t"/>
          <a:lstStyle/>
          <a:p>
            <a:pPr marL="0" indent="0" algn="l">
              <a:lnSpc>
                <a:spcPts val="2200"/>
              </a:lnSpc>
              <a:buNone/>
            </a:pPr>
            <a:r>
              <a:rPr lang="en-US" sz="1350" u="sng" dirty="0">
                <a:solidFill>
                  <a:srgbClr val="FFBC8F"/>
                </a:solidFill>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tensorflow.org</a:t>
            </a:r>
            <a:endParaRPr lang="en-US" sz="1350" dirty="0"/>
          </a:p>
        </p:txBody>
      </p:sp>
      <p:sp>
        <p:nvSpPr>
          <p:cNvPr id="9" name="Shape 7"/>
          <p:cNvSpPr/>
          <p:nvPr/>
        </p:nvSpPr>
        <p:spPr>
          <a:xfrm>
            <a:off x="5198745" y="2219325"/>
            <a:ext cx="4232791" cy="2026444"/>
          </a:xfrm>
          <a:prstGeom prst="roundRect">
            <a:avLst>
              <a:gd name="adj" fmla="val 5415"/>
            </a:avLst>
          </a:prstGeom>
          <a:solidFill>
            <a:srgbClr val="292C32"/>
          </a:solidFill>
          <a:ln w="22860">
            <a:solidFill>
              <a:srgbClr val="61646A"/>
            </a:solidFill>
            <a:prstDash val="solid"/>
          </a:ln>
        </p:spPr>
        <p:txBody>
          <a:bodyPr/>
          <a:lstStyle/>
          <a:p>
            <a:endParaRPr lang="en-IN"/>
          </a:p>
        </p:txBody>
      </p:sp>
      <p:sp>
        <p:nvSpPr>
          <p:cNvPr id="10" name="Shape 8"/>
          <p:cNvSpPr/>
          <p:nvPr/>
        </p:nvSpPr>
        <p:spPr>
          <a:xfrm>
            <a:off x="5175885" y="2219325"/>
            <a:ext cx="91440" cy="2026444"/>
          </a:xfrm>
          <a:prstGeom prst="roundRect">
            <a:avLst>
              <a:gd name="adj" fmla="val 29114"/>
            </a:avLst>
          </a:prstGeom>
          <a:solidFill>
            <a:srgbClr val="FFBC8F"/>
          </a:solidFill>
          <a:ln/>
        </p:spPr>
        <p:txBody>
          <a:bodyPr/>
          <a:lstStyle/>
          <a:p>
            <a:endParaRPr lang="en-IN"/>
          </a:p>
        </p:txBody>
      </p:sp>
      <p:sp>
        <p:nvSpPr>
          <p:cNvPr id="11" name="Text 9"/>
          <p:cNvSpPr/>
          <p:nvPr/>
        </p:nvSpPr>
        <p:spPr>
          <a:xfrm>
            <a:off x="5467588" y="2419588"/>
            <a:ext cx="2218373" cy="277178"/>
          </a:xfrm>
          <a:prstGeom prst="rect">
            <a:avLst/>
          </a:prstGeom>
          <a:noFill/>
          <a:ln/>
        </p:spPr>
        <p:txBody>
          <a:bodyPr wrap="none" lIns="0" tIns="0" rIns="0" bIns="0" rtlCol="0" anchor="t"/>
          <a:lstStyle/>
          <a:p>
            <a:pPr marL="0" indent="0" algn="l">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Keras API Reference</a:t>
            </a:r>
            <a:endParaRPr lang="en-US" sz="1700" dirty="0"/>
          </a:p>
        </p:txBody>
      </p:sp>
      <p:sp>
        <p:nvSpPr>
          <p:cNvPr id="12" name="Text 10"/>
          <p:cNvSpPr/>
          <p:nvPr/>
        </p:nvSpPr>
        <p:spPr>
          <a:xfrm>
            <a:off x="5467588" y="2803208"/>
            <a:ext cx="3763685" cy="851892"/>
          </a:xfrm>
          <a:prstGeom prst="rect">
            <a:avLst/>
          </a:prstGeom>
          <a:noFill/>
          <a:ln/>
        </p:spPr>
        <p:txBody>
          <a:bodyPr wrap="square" lIns="0" tIns="0" rIns="0" bIns="0" rtlCol="0" anchor="t"/>
          <a:lstStyle/>
          <a:p>
            <a:pPr marL="0" indent="0" algn="l">
              <a:lnSpc>
                <a:spcPts val="2200"/>
              </a:lnSpc>
              <a:buNone/>
            </a:pPr>
            <a:r>
              <a:rPr lang="en-US" sz="1350" dirty="0">
                <a:solidFill>
                  <a:srgbClr val="D4D4D1"/>
                </a:solidFill>
                <a:latin typeface="Roboto" pitchFamily="34" charset="0"/>
                <a:ea typeface="Roboto" pitchFamily="34" charset="-122"/>
                <a:cs typeface="Roboto" pitchFamily="34" charset="-120"/>
              </a:rPr>
              <a:t>High-level neural network API documentation covering layer types, optimizers, callbacks, and model architectures</a:t>
            </a:r>
            <a:endParaRPr lang="en-US" sz="1350" dirty="0"/>
          </a:p>
        </p:txBody>
      </p:sp>
      <p:sp>
        <p:nvSpPr>
          <p:cNvPr id="13" name="Text 11"/>
          <p:cNvSpPr/>
          <p:nvPr/>
        </p:nvSpPr>
        <p:spPr>
          <a:xfrm>
            <a:off x="5467588" y="3761542"/>
            <a:ext cx="3763685" cy="283964"/>
          </a:xfrm>
          <a:prstGeom prst="rect">
            <a:avLst/>
          </a:prstGeom>
          <a:noFill/>
          <a:ln/>
        </p:spPr>
        <p:txBody>
          <a:bodyPr wrap="none" lIns="0" tIns="0" rIns="0" bIns="0" rtlCol="0" anchor="t"/>
          <a:lstStyle/>
          <a:p>
            <a:pPr marL="0" indent="0" algn="l">
              <a:lnSpc>
                <a:spcPts val="2200"/>
              </a:lnSpc>
              <a:buNone/>
            </a:pPr>
            <a:r>
              <a:rPr lang="en-US" sz="1350" u="sng" dirty="0">
                <a:solidFill>
                  <a:srgbClr val="FFBC8F"/>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keras.io</a:t>
            </a:r>
            <a:endParaRPr lang="en-US" sz="1350" dirty="0"/>
          </a:p>
        </p:txBody>
      </p:sp>
      <p:sp>
        <p:nvSpPr>
          <p:cNvPr id="14" name="Shape 12"/>
          <p:cNvSpPr/>
          <p:nvPr/>
        </p:nvSpPr>
        <p:spPr>
          <a:xfrm>
            <a:off x="9608939" y="2219325"/>
            <a:ext cx="4232672" cy="2026444"/>
          </a:xfrm>
          <a:prstGeom prst="roundRect">
            <a:avLst>
              <a:gd name="adj" fmla="val 5415"/>
            </a:avLst>
          </a:prstGeom>
          <a:solidFill>
            <a:srgbClr val="292C32"/>
          </a:solidFill>
          <a:ln w="22860">
            <a:solidFill>
              <a:srgbClr val="61646A"/>
            </a:solidFill>
            <a:prstDash val="solid"/>
          </a:ln>
        </p:spPr>
        <p:txBody>
          <a:bodyPr/>
          <a:lstStyle/>
          <a:p>
            <a:endParaRPr lang="en-IN"/>
          </a:p>
        </p:txBody>
      </p:sp>
      <p:sp>
        <p:nvSpPr>
          <p:cNvPr id="15" name="Shape 13"/>
          <p:cNvSpPr/>
          <p:nvPr/>
        </p:nvSpPr>
        <p:spPr>
          <a:xfrm>
            <a:off x="9586079" y="2219325"/>
            <a:ext cx="91440" cy="2026444"/>
          </a:xfrm>
          <a:prstGeom prst="roundRect">
            <a:avLst>
              <a:gd name="adj" fmla="val 29114"/>
            </a:avLst>
          </a:prstGeom>
          <a:solidFill>
            <a:srgbClr val="FFBC8F"/>
          </a:solidFill>
          <a:ln/>
        </p:spPr>
        <p:txBody>
          <a:bodyPr/>
          <a:lstStyle/>
          <a:p>
            <a:endParaRPr lang="en-IN"/>
          </a:p>
        </p:txBody>
      </p:sp>
      <p:sp>
        <p:nvSpPr>
          <p:cNvPr id="16" name="Text 14"/>
          <p:cNvSpPr/>
          <p:nvPr/>
        </p:nvSpPr>
        <p:spPr>
          <a:xfrm>
            <a:off x="9877782" y="2419588"/>
            <a:ext cx="3680579" cy="277178"/>
          </a:xfrm>
          <a:prstGeom prst="rect">
            <a:avLst/>
          </a:prstGeom>
          <a:noFill/>
          <a:ln/>
        </p:spPr>
        <p:txBody>
          <a:bodyPr wrap="none" lIns="0" tIns="0" rIns="0" bIns="0" rtlCol="0" anchor="t"/>
          <a:lstStyle/>
          <a:p>
            <a:pPr marL="0" indent="0" algn="l">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Kaggle Face Mask Detection Dataset</a:t>
            </a:r>
            <a:endParaRPr lang="en-US" sz="1700" dirty="0"/>
          </a:p>
        </p:txBody>
      </p:sp>
      <p:sp>
        <p:nvSpPr>
          <p:cNvPr id="17" name="Text 15"/>
          <p:cNvSpPr/>
          <p:nvPr/>
        </p:nvSpPr>
        <p:spPr>
          <a:xfrm>
            <a:off x="9877782" y="2803208"/>
            <a:ext cx="3763566" cy="851892"/>
          </a:xfrm>
          <a:prstGeom prst="rect">
            <a:avLst/>
          </a:prstGeom>
          <a:noFill/>
          <a:ln/>
        </p:spPr>
        <p:txBody>
          <a:bodyPr wrap="square" lIns="0" tIns="0" rIns="0" bIns="0" rtlCol="0" anchor="t"/>
          <a:lstStyle/>
          <a:p>
            <a:pPr marL="0" indent="0" algn="l">
              <a:lnSpc>
                <a:spcPts val="2200"/>
              </a:lnSpc>
              <a:buNone/>
            </a:pPr>
            <a:r>
              <a:rPr lang="en-US" sz="1350" dirty="0">
                <a:solidFill>
                  <a:srgbClr val="D4D4D1"/>
                </a:solidFill>
                <a:latin typeface="Roboto" pitchFamily="34" charset="0"/>
                <a:ea typeface="Roboto" pitchFamily="34" charset="-122"/>
                <a:cs typeface="Roboto" pitchFamily="34" charset="-120"/>
              </a:rPr>
              <a:t>Primary training and testing dataset containing 3,000+ labeled images across diverse demographics and conditions</a:t>
            </a:r>
            <a:endParaRPr lang="en-US" sz="1350" dirty="0"/>
          </a:p>
        </p:txBody>
      </p:sp>
      <p:sp>
        <p:nvSpPr>
          <p:cNvPr id="18" name="Text 16"/>
          <p:cNvSpPr/>
          <p:nvPr/>
        </p:nvSpPr>
        <p:spPr>
          <a:xfrm>
            <a:off x="9877782" y="3761542"/>
            <a:ext cx="3763566" cy="283964"/>
          </a:xfrm>
          <a:prstGeom prst="rect">
            <a:avLst/>
          </a:prstGeom>
          <a:noFill/>
          <a:ln/>
        </p:spPr>
        <p:txBody>
          <a:bodyPr wrap="none" lIns="0" tIns="0" rIns="0" bIns="0" rtlCol="0" anchor="t"/>
          <a:lstStyle/>
          <a:p>
            <a:pPr marL="0" indent="0" algn="l">
              <a:lnSpc>
                <a:spcPts val="2200"/>
              </a:lnSpc>
              <a:buNone/>
            </a:pPr>
            <a:r>
              <a:rPr lang="en-US" sz="1350" u="sng" dirty="0">
                <a:solidFill>
                  <a:srgbClr val="FFBC8F"/>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kaggle.com/datasets</a:t>
            </a:r>
            <a:endParaRPr lang="en-US" sz="1350" dirty="0"/>
          </a:p>
        </p:txBody>
      </p:sp>
      <p:sp>
        <p:nvSpPr>
          <p:cNvPr id="19" name="Shape 17"/>
          <p:cNvSpPr/>
          <p:nvPr/>
        </p:nvSpPr>
        <p:spPr>
          <a:xfrm>
            <a:off x="788670" y="4423172"/>
            <a:ext cx="4232672" cy="2026444"/>
          </a:xfrm>
          <a:prstGeom prst="roundRect">
            <a:avLst>
              <a:gd name="adj" fmla="val 5415"/>
            </a:avLst>
          </a:prstGeom>
          <a:solidFill>
            <a:srgbClr val="292C32"/>
          </a:solidFill>
          <a:ln w="22860">
            <a:solidFill>
              <a:srgbClr val="61646A"/>
            </a:solidFill>
            <a:prstDash val="solid"/>
          </a:ln>
        </p:spPr>
        <p:txBody>
          <a:bodyPr/>
          <a:lstStyle/>
          <a:p>
            <a:endParaRPr lang="en-IN"/>
          </a:p>
        </p:txBody>
      </p:sp>
      <p:sp>
        <p:nvSpPr>
          <p:cNvPr id="20" name="Shape 18"/>
          <p:cNvSpPr/>
          <p:nvPr/>
        </p:nvSpPr>
        <p:spPr>
          <a:xfrm>
            <a:off x="765810" y="4423172"/>
            <a:ext cx="91440" cy="2026444"/>
          </a:xfrm>
          <a:prstGeom prst="roundRect">
            <a:avLst>
              <a:gd name="adj" fmla="val 29114"/>
            </a:avLst>
          </a:prstGeom>
          <a:solidFill>
            <a:srgbClr val="FFBC8F"/>
          </a:solidFill>
          <a:ln/>
        </p:spPr>
        <p:txBody>
          <a:bodyPr/>
          <a:lstStyle/>
          <a:p>
            <a:endParaRPr lang="en-IN"/>
          </a:p>
        </p:txBody>
      </p:sp>
      <p:sp>
        <p:nvSpPr>
          <p:cNvPr id="21" name="Text 19"/>
          <p:cNvSpPr/>
          <p:nvPr/>
        </p:nvSpPr>
        <p:spPr>
          <a:xfrm>
            <a:off x="1057513" y="4623435"/>
            <a:ext cx="2432923" cy="277178"/>
          </a:xfrm>
          <a:prstGeom prst="rect">
            <a:avLst/>
          </a:prstGeom>
          <a:noFill/>
          <a:ln/>
        </p:spPr>
        <p:txBody>
          <a:bodyPr wrap="none" lIns="0" tIns="0" rIns="0" bIns="0" rtlCol="0" anchor="t"/>
          <a:lstStyle/>
          <a:p>
            <a:pPr marL="0" indent="0" algn="l">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OpenCV Documentation</a:t>
            </a:r>
            <a:endParaRPr lang="en-US" sz="1700" dirty="0"/>
          </a:p>
        </p:txBody>
      </p:sp>
      <p:sp>
        <p:nvSpPr>
          <p:cNvPr id="22" name="Text 20"/>
          <p:cNvSpPr/>
          <p:nvPr/>
        </p:nvSpPr>
        <p:spPr>
          <a:xfrm>
            <a:off x="1057513" y="5007054"/>
            <a:ext cx="3763566" cy="851892"/>
          </a:xfrm>
          <a:prstGeom prst="rect">
            <a:avLst/>
          </a:prstGeom>
          <a:noFill/>
          <a:ln/>
        </p:spPr>
        <p:txBody>
          <a:bodyPr wrap="square" lIns="0" tIns="0" rIns="0" bIns="0" rtlCol="0" anchor="t"/>
          <a:lstStyle/>
          <a:p>
            <a:pPr marL="0" indent="0" algn="l">
              <a:lnSpc>
                <a:spcPts val="2200"/>
              </a:lnSpc>
              <a:buNone/>
            </a:pPr>
            <a:r>
              <a:rPr lang="en-US" sz="1350" dirty="0">
                <a:solidFill>
                  <a:srgbClr val="D4D4D1"/>
                </a:solidFill>
                <a:latin typeface="Roboto" pitchFamily="34" charset="0"/>
                <a:ea typeface="Roboto" pitchFamily="34" charset="-122"/>
                <a:cs typeface="Roboto" pitchFamily="34" charset="-120"/>
              </a:rPr>
              <a:t>Computer vision library documentation for image processing, face detection algorithms, and real-time video analysis</a:t>
            </a:r>
            <a:endParaRPr lang="en-US" sz="1350" dirty="0"/>
          </a:p>
        </p:txBody>
      </p:sp>
      <p:sp>
        <p:nvSpPr>
          <p:cNvPr id="23" name="Text 21"/>
          <p:cNvSpPr/>
          <p:nvPr/>
        </p:nvSpPr>
        <p:spPr>
          <a:xfrm>
            <a:off x="1057513" y="5965388"/>
            <a:ext cx="3763566" cy="283964"/>
          </a:xfrm>
          <a:prstGeom prst="rect">
            <a:avLst/>
          </a:prstGeom>
          <a:noFill/>
          <a:ln/>
        </p:spPr>
        <p:txBody>
          <a:bodyPr wrap="none" lIns="0" tIns="0" rIns="0" bIns="0" rtlCol="0" anchor="t"/>
          <a:lstStyle/>
          <a:p>
            <a:pPr marL="0" indent="0" algn="l">
              <a:lnSpc>
                <a:spcPts val="2200"/>
              </a:lnSpc>
              <a:buNone/>
            </a:pPr>
            <a:r>
              <a:rPr lang="en-US" sz="1350" u="sng" dirty="0">
                <a:solidFill>
                  <a:srgbClr val="FFBC8F"/>
                </a:solidFill>
                <a:latin typeface="Roboto" pitchFamily="34" charset="0"/>
                <a:ea typeface="Roboto" pitchFamily="34" charset="-122"/>
                <a:cs typeface="Roboto" pitchFamily="34" charset="-120"/>
                <a:hlinkClick r:id="rId6">
                  <a:extLst>
                    <a:ext uri="{A12FA001-AC4F-418D-AE19-62706E023703}">
                      <ahyp:hlinkClr xmlns:ahyp="http://schemas.microsoft.com/office/drawing/2018/hyperlinkcolor" val="tx"/>
                    </a:ext>
                  </a:extLst>
                </a:hlinkClick>
              </a:rPr>
              <a:t>opencv.org</a:t>
            </a:r>
            <a:endParaRPr lang="en-US" sz="1350" dirty="0"/>
          </a:p>
        </p:txBody>
      </p:sp>
      <p:sp>
        <p:nvSpPr>
          <p:cNvPr id="24" name="Shape 22"/>
          <p:cNvSpPr/>
          <p:nvPr/>
        </p:nvSpPr>
        <p:spPr>
          <a:xfrm>
            <a:off x="5198745" y="4423172"/>
            <a:ext cx="4232791" cy="2026444"/>
          </a:xfrm>
          <a:prstGeom prst="roundRect">
            <a:avLst>
              <a:gd name="adj" fmla="val 5415"/>
            </a:avLst>
          </a:prstGeom>
          <a:solidFill>
            <a:srgbClr val="292C32"/>
          </a:solidFill>
          <a:ln w="22860">
            <a:solidFill>
              <a:srgbClr val="61646A"/>
            </a:solidFill>
            <a:prstDash val="solid"/>
          </a:ln>
        </p:spPr>
        <p:txBody>
          <a:bodyPr/>
          <a:lstStyle/>
          <a:p>
            <a:endParaRPr lang="en-IN"/>
          </a:p>
        </p:txBody>
      </p:sp>
      <p:sp>
        <p:nvSpPr>
          <p:cNvPr id="25" name="Shape 23"/>
          <p:cNvSpPr/>
          <p:nvPr/>
        </p:nvSpPr>
        <p:spPr>
          <a:xfrm>
            <a:off x="5175885" y="4423172"/>
            <a:ext cx="91440" cy="2026444"/>
          </a:xfrm>
          <a:prstGeom prst="roundRect">
            <a:avLst>
              <a:gd name="adj" fmla="val 29114"/>
            </a:avLst>
          </a:prstGeom>
          <a:solidFill>
            <a:srgbClr val="FFBC8F"/>
          </a:solidFill>
          <a:ln/>
        </p:spPr>
        <p:txBody>
          <a:bodyPr/>
          <a:lstStyle/>
          <a:p>
            <a:endParaRPr lang="en-IN"/>
          </a:p>
        </p:txBody>
      </p:sp>
      <p:sp>
        <p:nvSpPr>
          <p:cNvPr id="26" name="Text 24"/>
          <p:cNvSpPr/>
          <p:nvPr/>
        </p:nvSpPr>
        <p:spPr>
          <a:xfrm>
            <a:off x="5467588" y="4623435"/>
            <a:ext cx="3763685" cy="554355"/>
          </a:xfrm>
          <a:prstGeom prst="rect">
            <a:avLst/>
          </a:prstGeom>
          <a:noFill/>
          <a:ln/>
        </p:spPr>
        <p:txBody>
          <a:bodyPr wrap="square" lIns="0" tIns="0" rIns="0" bIns="0" rtlCol="0" anchor="t"/>
          <a:lstStyle/>
          <a:p>
            <a:pPr marL="0" indent="0" algn="l">
              <a:lnSpc>
                <a:spcPts val="2150"/>
              </a:lnSpc>
              <a:buNone/>
            </a:pPr>
            <a:r>
              <a:rPr lang="en-US" sz="1700" dirty="0">
                <a:solidFill>
                  <a:srgbClr val="D4D4D1"/>
                </a:solidFill>
                <a:latin typeface="IBM Plex Sans Medium" pitchFamily="34" charset="0"/>
                <a:ea typeface="IBM Plex Sans Medium" pitchFamily="34" charset="-122"/>
                <a:cs typeface="IBM Plex Sans Medium" pitchFamily="34" charset="-120"/>
              </a:rPr>
              <a:t>Research Papers on Mask Detection Models</a:t>
            </a:r>
            <a:endParaRPr lang="en-US" sz="1700" dirty="0"/>
          </a:p>
        </p:txBody>
      </p:sp>
      <p:sp>
        <p:nvSpPr>
          <p:cNvPr id="27" name="Text 25"/>
          <p:cNvSpPr/>
          <p:nvPr/>
        </p:nvSpPr>
        <p:spPr>
          <a:xfrm>
            <a:off x="5467588" y="5284232"/>
            <a:ext cx="3763685" cy="851892"/>
          </a:xfrm>
          <a:prstGeom prst="rect">
            <a:avLst/>
          </a:prstGeom>
          <a:noFill/>
          <a:ln/>
        </p:spPr>
        <p:txBody>
          <a:bodyPr wrap="square" lIns="0" tIns="0" rIns="0" bIns="0" rtlCol="0" anchor="t"/>
          <a:lstStyle/>
          <a:p>
            <a:pPr marL="0" indent="0" algn="l">
              <a:lnSpc>
                <a:spcPts val="2200"/>
              </a:lnSpc>
              <a:buNone/>
            </a:pPr>
            <a:r>
              <a:rPr lang="en-US" sz="1350" dirty="0">
                <a:solidFill>
                  <a:srgbClr val="D4D4D1"/>
                </a:solidFill>
                <a:latin typeface="Roboto" pitchFamily="34" charset="0"/>
                <a:ea typeface="Roboto" pitchFamily="34" charset="-122"/>
                <a:cs typeface="Roboto" pitchFamily="34" charset="-120"/>
              </a:rPr>
              <a:t>Academic publications on CNN architectures for face recognition, transfer learning approaches, and real-time detection systems</a:t>
            </a:r>
            <a:endParaRPr lang="en-US" sz="1350" dirty="0"/>
          </a:p>
        </p:txBody>
      </p:sp>
      <p:sp>
        <p:nvSpPr>
          <p:cNvPr id="31" name="Rectangle 30">
            <a:extLst>
              <a:ext uri="{FF2B5EF4-FFF2-40B4-BE49-F238E27FC236}">
                <a16:creationId xmlns:a16="http://schemas.microsoft.com/office/drawing/2014/main" id="{30A8BED1-4F56-382C-DEF7-EB192124B714}"/>
              </a:ext>
            </a:extLst>
          </p:cNvPr>
          <p:cNvSpPr/>
          <p:nvPr/>
        </p:nvSpPr>
        <p:spPr>
          <a:xfrm>
            <a:off x="12791872" y="7752945"/>
            <a:ext cx="1702341" cy="389106"/>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31150"/>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Problem Statement</a:t>
            </a:r>
            <a:endParaRPr lang="en-US" sz="3900" dirty="0"/>
          </a:p>
        </p:txBody>
      </p:sp>
      <p:sp>
        <p:nvSpPr>
          <p:cNvPr id="3" name="Text 1"/>
          <p:cNvSpPr/>
          <p:nvPr/>
        </p:nvSpPr>
        <p:spPr>
          <a:xfrm>
            <a:off x="793790" y="1727478"/>
            <a:ext cx="6955631" cy="1587698"/>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The COVID-19 pandemic fundamentally transformed public health protocols, emphasizing the critical importance of wearing face masks in crowded public spaces, healthcare facilities, and transportation hubs. Manual monitoring of mask compliance across large areas proved both resource-intensive and impractical for sustained implementation.</a:t>
            </a:r>
            <a:endParaRPr lang="en-US" sz="1550" dirty="0"/>
          </a:p>
        </p:txBody>
      </p:sp>
      <p:sp>
        <p:nvSpPr>
          <p:cNvPr id="4" name="Text 2"/>
          <p:cNvSpPr/>
          <p:nvPr/>
        </p:nvSpPr>
        <p:spPr>
          <a:xfrm>
            <a:off x="793790" y="3493770"/>
            <a:ext cx="6955631" cy="127015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Traditional surveillance methods require constant human oversight, leading to fatigue, inconsistent enforcement, and significant labor costs. Organizations needed an intelligent, scalable solution capable of continuous, real-time monitoring without human intervention.</a:t>
            </a:r>
            <a:endParaRPr lang="en-US" sz="1550" dirty="0"/>
          </a:p>
        </p:txBody>
      </p:sp>
      <p:sp>
        <p:nvSpPr>
          <p:cNvPr id="5" name="Text 3"/>
          <p:cNvSpPr/>
          <p:nvPr/>
        </p:nvSpPr>
        <p:spPr>
          <a:xfrm>
            <a:off x="793790" y="4942523"/>
            <a:ext cx="6955631" cy="95261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This project addresses the urgent need for an automated detection system that can accurately identify mask compliance in real-time, enabling proactive public health measures and efficient resource allocation.</a:t>
            </a:r>
            <a:endParaRPr lang="en-US" sz="1550" dirty="0"/>
          </a:p>
        </p:txBody>
      </p:sp>
      <p:pic>
        <p:nvPicPr>
          <p:cNvPr id="6" name="Image 0" descr="preencoded.png"/>
          <p:cNvPicPr>
            <a:picLocks noChangeAspect="1"/>
          </p:cNvPicPr>
          <p:nvPr/>
        </p:nvPicPr>
        <p:blipFill>
          <a:blip r:embed="rId3"/>
          <a:stretch>
            <a:fillRect/>
          </a:stretch>
        </p:blipFill>
        <p:spPr>
          <a:xfrm>
            <a:off x="8241149" y="1772126"/>
            <a:ext cx="5602962" cy="5602962"/>
          </a:xfrm>
          <a:prstGeom prst="rect">
            <a:avLst/>
          </a:prstGeom>
        </p:spPr>
      </p:pic>
      <p:sp>
        <p:nvSpPr>
          <p:cNvPr id="8" name="TextBox 7">
            <a:extLst>
              <a:ext uri="{FF2B5EF4-FFF2-40B4-BE49-F238E27FC236}">
                <a16:creationId xmlns:a16="http://schemas.microsoft.com/office/drawing/2014/main" id="{2C9007D3-CF9C-3330-D013-AFC31DAB318E}"/>
              </a:ext>
            </a:extLst>
          </p:cNvPr>
          <p:cNvSpPr txBox="1"/>
          <p:nvPr/>
        </p:nvSpPr>
        <p:spPr>
          <a:xfrm>
            <a:off x="12509771" y="7519481"/>
            <a:ext cx="1994170" cy="642025"/>
          </a:xfrm>
          <a:prstGeom prst="rect">
            <a:avLst/>
          </a:prstGeom>
          <a:solidFill>
            <a:schemeClr val="tx1">
              <a:lumMod val="85000"/>
              <a:lumOff val="15000"/>
            </a:schemeClr>
          </a:solidFill>
        </p:spPr>
        <p:txBody>
          <a:bodyPr wrap="square" rtlCol="0">
            <a:spAutoFit/>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25554"/>
            <a:ext cx="4465558" cy="558165"/>
          </a:xfrm>
          <a:prstGeom prst="rect">
            <a:avLst/>
          </a:prstGeom>
          <a:noFill/>
          <a:ln/>
        </p:spPr>
        <p:txBody>
          <a:bodyPr wrap="none" lIns="0" tIns="0" rIns="0" bIns="0" rtlCol="0" anchor="t"/>
          <a:lstStyle/>
          <a:p>
            <a:pPr marL="0" indent="0" algn="l">
              <a:lnSpc>
                <a:spcPts val="4350"/>
              </a:lnSpc>
              <a:buNone/>
            </a:pPr>
            <a:r>
              <a:rPr lang="en-US" sz="3500" dirty="0">
                <a:solidFill>
                  <a:srgbClr val="F3F3F2"/>
                </a:solidFill>
                <a:latin typeface="IBM Plex Sans Medium" pitchFamily="34" charset="0"/>
                <a:ea typeface="IBM Plex Sans Medium" pitchFamily="34" charset="-122"/>
                <a:cs typeface="IBM Plex Sans Medium" pitchFamily="34" charset="-120"/>
              </a:rPr>
              <a:t>Proposed Solution</a:t>
            </a:r>
            <a:endParaRPr lang="en-US" sz="3500" dirty="0"/>
          </a:p>
        </p:txBody>
      </p:sp>
      <p:sp>
        <p:nvSpPr>
          <p:cNvPr id="4" name="Text 1"/>
          <p:cNvSpPr/>
          <p:nvPr/>
        </p:nvSpPr>
        <p:spPr>
          <a:xfrm>
            <a:off x="793790" y="1451610"/>
            <a:ext cx="7556421" cy="1143000"/>
          </a:xfrm>
          <a:prstGeom prst="rect">
            <a:avLst/>
          </a:prstGeom>
          <a:noFill/>
          <a:ln/>
        </p:spPr>
        <p:txBody>
          <a:bodyPr wrap="squar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Our solution leverages cutting-edge deep learning and computer vision techniques to create an intelligent face mask detection system. By combining the power of Convolutional Neural Networks with real-time image processing, we've developed a robust classifier capable of distinguishing between masked and unmasked faces with high accuracy.</a:t>
            </a:r>
            <a:endParaRPr lang="en-US" sz="1400" dirty="0"/>
          </a:p>
        </p:txBody>
      </p:sp>
      <p:sp>
        <p:nvSpPr>
          <p:cNvPr id="5" name="Shape 2"/>
          <p:cNvSpPr/>
          <p:nvPr/>
        </p:nvSpPr>
        <p:spPr>
          <a:xfrm>
            <a:off x="793790" y="2795468"/>
            <a:ext cx="3688913" cy="2600682"/>
          </a:xfrm>
          <a:prstGeom prst="roundRect">
            <a:avLst>
              <a:gd name="adj" fmla="val 1030"/>
            </a:avLst>
          </a:prstGeom>
          <a:solidFill>
            <a:srgbClr val="484B51"/>
          </a:solidFill>
          <a:ln/>
        </p:spPr>
        <p:txBody>
          <a:bodyPr/>
          <a:lstStyle/>
          <a:p>
            <a:endParaRPr lang="en-IN"/>
          </a:p>
        </p:txBody>
      </p:sp>
      <p:sp>
        <p:nvSpPr>
          <p:cNvPr id="6" name="Shape 3"/>
          <p:cNvSpPr/>
          <p:nvPr/>
        </p:nvSpPr>
        <p:spPr>
          <a:xfrm>
            <a:off x="972383" y="2974062"/>
            <a:ext cx="535781" cy="535781"/>
          </a:xfrm>
          <a:prstGeom prst="roundRect">
            <a:avLst>
              <a:gd name="adj" fmla="val 17064968"/>
            </a:avLst>
          </a:prstGeom>
          <a:solidFill>
            <a:srgbClr val="FFBC8F"/>
          </a:solidFill>
          <a:ln/>
        </p:spPr>
        <p:txBody>
          <a:bodyPr/>
          <a:lstStyle/>
          <a:p>
            <a:endParaRPr lang="en-IN"/>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664" y="3121343"/>
            <a:ext cx="241102" cy="241102"/>
          </a:xfrm>
          <a:prstGeom prst="rect">
            <a:avLst/>
          </a:prstGeom>
        </p:spPr>
      </p:pic>
      <p:sp>
        <p:nvSpPr>
          <p:cNvPr id="8" name="Text 4"/>
          <p:cNvSpPr/>
          <p:nvPr/>
        </p:nvSpPr>
        <p:spPr>
          <a:xfrm>
            <a:off x="972383" y="3688437"/>
            <a:ext cx="2791420" cy="278963"/>
          </a:xfrm>
          <a:prstGeom prst="rect">
            <a:avLst/>
          </a:prstGeom>
          <a:noFill/>
          <a:ln/>
        </p:spPr>
        <p:txBody>
          <a:bodyPr wrap="none" lIns="0" tIns="0" rIns="0" bIns="0" rtlCol="0" anchor="t"/>
          <a:lstStyle/>
          <a:p>
            <a:pPr marL="0" indent="0" algn="l">
              <a:lnSpc>
                <a:spcPts val="2150"/>
              </a:lnSpc>
              <a:buNone/>
            </a:pPr>
            <a:r>
              <a:rPr lang="en-US" sz="1750" dirty="0">
                <a:solidFill>
                  <a:srgbClr val="D4D4D1"/>
                </a:solidFill>
                <a:latin typeface="IBM Plex Sans Medium" pitchFamily="34" charset="0"/>
                <a:ea typeface="IBM Plex Sans Medium" pitchFamily="34" charset="-122"/>
                <a:cs typeface="IBM Plex Sans Medium" pitchFamily="34" charset="-120"/>
              </a:rPr>
              <a:t>Deep Learning Architecture</a:t>
            </a:r>
            <a:endParaRPr lang="en-US" sz="1750" dirty="0"/>
          </a:p>
        </p:txBody>
      </p:sp>
      <p:sp>
        <p:nvSpPr>
          <p:cNvPr id="9" name="Text 5"/>
          <p:cNvSpPr/>
          <p:nvPr/>
        </p:nvSpPr>
        <p:spPr>
          <a:xfrm>
            <a:off x="972383" y="4074557"/>
            <a:ext cx="3331726" cy="1143000"/>
          </a:xfrm>
          <a:prstGeom prst="rect">
            <a:avLst/>
          </a:prstGeom>
          <a:noFill/>
          <a:ln/>
        </p:spPr>
        <p:txBody>
          <a:bodyPr wrap="squar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Custom CNN model built with TensorFlow and Keras, optimized for binary classification tasks with efficient feature extraction layers.</a:t>
            </a:r>
            <a:endParaRPr lang="en-US" sz="1400" dirty="0"/>
          </a:p>
        </p:txBody>
      </p:sp>
      <p:sp>
        <p:nvSpPr>
          <p:cNvPr id="10" name="Shape 6"/>
          <p:cNvSpPr/>
          <p:nvPr/>
        </p:nvSpPr>
        <p:spPr>
          <a:xfrm>
            <a:off x="4661297" y="2795468"/>
            <a:ext cx="3688913" cy="2600682"/>
          </a:xfrm>
          <a:prstGeom prst="roundRect">
            <a:avLst>
              <a:gd name="adj" fmla="val 1030"/>
            </a:avLst>
          </a:prstGeom>
          <a:solidFill>
            <a:srgbClr val="484B51"/>
          </a:solidFill>
          <a:ln/>
        </p:spPr>
        <p:txBody>
          <a:bodyPr/>
          <a:lstStyle/>
          <a:p>
            <a:endParaRPr lang="en-IN"/>
          </a:p>
        </p:txBody>
      </p:sp>
      <p:sp>
        <p:nvSpPr>
          <p:cNvPr id="11" name="Shape 7"/>
          <p:cNvSpPr/>
          <p:nvPr/>
        </p:nvSpPr>
        <p:spPr>
          <a:xfrm>
            <a:off x="4839891" y="2974062"/>
            <a:ext cx="535781" cy="535781"/>
          </a:xfrm>
          <a:prstGeom prst="roundRect">
            <a:avLst>
              <a:gd name="adj" fmla="val 17064968"/>
            </a:avLst>
          </a:prstGeom>
          <a:solidFill>
            <a:srgbClr val="FFBC8F"/>
          </a:solidFill>
          <a:ln/>
        </p:spPr>
        <p:txBody>
          <a:bodyPr/>
          <a:lstStyle/>
          <a:p>
            <a:endParaRPr lang="en-IN"/>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7171" y="3121343"/>
            <a:ext cx="241102" cy="241102"/>
          </a:xfrm>
          <a:prstGeom prst="rect">
            <a:avLst/>
          </a:prstGeom>
        </p:spPr>
      </p:pic>
      <p:sp>
        <p:nvSpPr>
          <p:cNvPr id="13" name="Text 8"/>
          <p:cNvSpPr/>
          <p:nvPr/>
        </p:nvSpPr>
        <p:spPr>
          <a:xfrm>
            <a:off x="4839891" y="3688437"/>
            <a:ext cx="2892147" cy="278963"/>
          </a:xfrm>
          <a:prstGeom prst="rect">
            <a:avLst/>
          </a:prstGeom>
          <a:noFill/>
          <a:ln/>
        </p:spPr>
        <p:txBody>
          <a:bodyPr wrap="none" lIns="0" tIns="0" rIns="0" bIns="0" rtlCol="0" anchor="t"/>
          <a:lstStyle/>
          <a:p>
            <a:pPr marL="0" indent="0" algn="l">
              <a:lnSpc>
                <a:spcPts val="2150"/>
              </a:lnSpc>
              <a:buNone/>
            </a:pPr>
            <a:r>
              <a:rPr lang="en-US" sz="1750" dirty="0">
                <a:solidFill>
                  <a:srgbClr val="D4D4D1"/>
                </a:solidFill>
                <a:latin typeface="IBM Plex Sans Medium" pitchFamily="34" charset="0"/>
                <a:ea typeface="IBM Plex Sans Medium" pitchFamily="34" charset="-122"/>
                <a:cs typeface="IBM Plex Sans Medium" pitchFamily="34" charset="-120"/>
              </a:rPr>
              <a:t>Computer Vision Integration</a:t>
            </a:r>
            <a:endParaRPr lang="en-US" sz="1750" dirty="0"/>
          </a:p>
        </p:txBody>
      </p:sp>
      <p:sp>
        <p:nvSpPr>
          <p:cNvPr id="14" name="Text 9"/>
          <p:cNvSpPr/>
          <p:nvPr/>
        </p:nvSpPr>
        <p:spPr>
          <a:xfrm>
            <a:off x="4839891" y="4074557"/>
            <a:ext cx="3331726" cy="1143000"/>
          </a:xfrm>
          <a:prstGeom prst="rect">
            <a:avLst/>
          </a:prstGeom>
          <a:noFill/>
          <a:ln/>
        </p:spPr>
        <p:txBody>
          <a:bodyPr wrap="squar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Real-time face detection and tracking using OpenCV, enabling seamless integration with existing camera infrastructure.</a:t>
            </a:r>
            <a:endParaRPr lang="en-US" sz="1400" dirty="0"/>
          </a:p>
        </p:txBody>
      </p:sp>
      <p:sp>
        <p:nvSpPr>
          <p:cNvPr id="15" name="Shape 10"/>
          <p:cNvSpPr/>
          <p:nvPr/>
        </p:nvSpPr>
        <p:spPr>
          <a:xfrm>
            <a:off x="793790" y="5574744"/>
            <a:ext cx="7556421" cy="2029182"/>
          </a:xfrm>
          <a:prstGeom prst="roundRect">
            <a:avLst>
              <a:gd name="adj" fmla="val 1320"/>
            </a:avLst>
          </a:prstGeom>
          <a:solidFill>
            <a:srgbClr val="484B51"/>
          </a:solidFill>
          <a:ln/>
        </p:spPr>
        <p:txBody>
          <a:bodyPr/>
          <a:lstStyle/>
          <a:p>
            <a:endParaRPr lang="en-IN"/>
          </a:p>
        </p:txBody>
      </p:sp>
      <p:sp>
        <p:nvSpPr>
          <p:cNvPr id="16" name="Shape 11"/>
          <p:cNvSpPr/>
          <p:nvPr/>
        </p:nvSpPr>
        <p:spPr>
          <a:xfrm>
            <a:off x="972383" y="5753338"/>
            <a:ext cx="535781" cy="535781"/>
          </a:xfrm>
          <a:prstGeom prst="roundRect">
            <a:avLst>
              <a:gd name="adj" fmla="val 17064968"/>
            </a:avLst>
          </a:prstGeom>
          <a:solidFill>
            <a:srgbClr val="FFBC8F"/>
          </a:solidFill>
          <a:ln/>
        </p:spPr>
        <p:txBody>
          <a:bodyPr/>
          <a:lstStyle/>
          <a:p>
            <a:endParaRPr lang="en-IN"/>
          </a:p>
        </p:txBody>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9664" y="5900618"/>
            <a:ext cx="241102" cy="241102"/>
          </a:xfrm>
          <a:prstGeom prst="rect">
            <a:avLst/>
          </a:prstGeom>
        </p:spPr>
      </p:pic>
      <p:sp>
        <p:nvSpPr>
          <p:cNvPr id="18" name="Text 12"/>
          <p:cNvSpPr/>
          <p:nvPr/>
        </p:nvSpPr>
        <p:spPr>
          <a:xfrm>
            <a:off x="972383" y="6467713"/>
            <a:ext cx="2884527" cy="278963"/>
          </a:xfrm>
          <a:prstGeom prst="rect">
            <a:avLst/>
          </a:prstGeom>
          <a:noFill/>
          <a:ln/>
        </p:spPr>
        <p:txBody>
          <a:bodyPr wrap="none" lIns="0" tIns="0" rIns="0" bIns="0" rtlCol="0" anchor="t"/>
          <a:lstStyle/>
          <a:p>
            <a:pPr marL="0" indent="0" algn="l">
              <a:lnSpc>
                <a:spcPts val="2150"/>
              </a:lnSpc>
              <a:buNone/>
            </a:pPr>
            <a:r>
              <a:rPr lang="en-US" sz="1750" dirty="0">
                <a:solidFill>
                  <a:srgbClr val="D4D4D1"/>
                </a:solidFill>
                <a:latin typeface="IBM Plex Sans Medium" pitchFamily="34" charset="0"/>
                <a:ea typeface="IBM Plex Sans Medium" pitchFamily="34" charset="-122"/>
                <a:cs typeface="IBM Plex Sans Medium" pitchFamily="34" charset="-120"/>
              </a:rPr>
              <a:t>High Accuracy Classification</a:t>
            </a:r>
            <a:endParaRPr lang="en-US" sz="1750" dirty="0"/>
          </a:p>
        </p:txBody>
      </p:sp>
      <p:sp>
        <p:nvSpPr>
          <p:cNvPr id="19" name="Text 13"/>
          <p:cNvSpPr/>
          <p:nvPr/>
        </p:nvSpPr>
        <p:spPr>
          <a:xfrm>
            <a:off x="972383" y="6853833"/>
            <a:ext cx="7199233" cy="571500"/>
          </a:xfrm>
          <a:prstGeom prst="rect">
            <a:avLst/>
          </a:prstGeom>
          <a:noFill/>
          <a:ln/>
        </p:spPr>
        <p:txBody>
          <a:bodyPr wrap="squar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Trained on diverse datasets to ensure reliable performance across varying lighting conditions, angles, and demographic factors.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33770"/>
            <a:ext cx="5904905" cy="496133"/>
          </a:xfrm>
          <a:prstGeom prst="rect">
            <a:avLst/>
          </a:prstGeom>
          <a:noFill/>
          <a:ln/>
        </p:spPr>
        <p:txBody>
          <a:bodyPr wrap="none" lIns="0" tIns="0" rIns="0" bIns="0" rtlCol="0" anchor="t"/>
          <a:lstStyle/>
          <a:p>
            <a:pPr marL="0" indent="0" algn="l">
              <a:lnSpc>
                <a:spcPts val="3900"/>
              </a:lnSpc>
              <a:buNone/>
            </a:pPr>
            <a:r>
              <a:rPr lang="en-US" sz="3100" dirty="0">
                <a:solidFill>
                  <a:srgbClr val="F3F3F2"/>
                </a:solidFill>
                <a:latin typeface="IBM Plex Sans Medium" pitchFamily="34" charset="0"/>
                <a:ea typeface="IBM Plex Sans Medium" pitchFamily="34" charset="-122"/>
                <a:cs typeface="IBM Plex Sans Medium" pitchFamily="34" charset="-120"/>
              </a:rPr>
              <a:t>System Architecture &amp; Workflow</a:t>
            </a:r>
            <a:endParaRPr lang="en-US" sz="3100" dirty="0"/>
          </a:p>
        </p:txBody>
      </p:sp>
      <p:sp>
        <p:nvSpPr>
          <p:cNvPr id="3" name="Text 1"/>
          <p:cNvSpPr/>
          <p:nvPr/>
        </p:nvSpPr>
        <p:spPr>
          <a:xfrm>
            <a:off x="793790" y="1447443"/>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Our detection pipeline implements a streamlined six-stage process that transforms raw camera input into actionable classification results in milliseconds.</a:t>
            </a:r>
            <a:endParaRPr lang="en-US" sz="1250" dirty="0"/>
          </a:p>
        </p:txBody>
      </p:sp>
      <p:pic>
        <p:nvPicPr>
          <p:cNvPr id="4" name="Image 0" descr="preencoded.png"/>
          <p:cNvPicPr>
            <a:picLocks noChangeAspect="1"/>
          </p:cNvPicPr>
          <p:nvPr/>
        </p:nvPicPr>
        <p:blipFill>
          <a:blip r:embed="rId3"/>
          <a:stretch>
            <a:fillRect/>
          </a:stretch>
        </p:blipFill>
        <p:spPr>
          <a:xfrm>
            <a:off x="793790" y="1880116"/>
            <a:ext cx="793790" cy="952619"/>
          </a:xfrm>
          <a:prstGeom prst="rect">
            <a:avLst/>
          </a:prstGeom>
        </p:spPr>
      </p:pic>
      <p:sp>
        <p:nvSpPr>
          <p:cNvPr id="5" name="Text 2"/>
          <p:cNvSpPr/>
          <p:nvPr/>
        </p:nvSpPr>
        <p:spPr>
          <a:xfrm>
            <a:off x="1746290" y="2038826"/>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Image Capture</a:t>
            </a:r>
            <a:endParaRPr lang="en-US" sz="1550" dirty="0"/>
          </a:p>
        </p:txBody>
      </p:sp>
      <p:sp>
        <p:nvSpPr>
          <p:cNvPr id="6" name="Text 3"/>
          <p:cNvSpPr/>
          <p:nvPr/>
        </p:nvSpPr>
        <p:spPr>
          <a:xfrm>
            <a:off x="1746290" y="2382083"/>
            <a:ext cx="12090321" cy="254079"/>
          </a:xfrm>
          <a:prstGeom prst="rect">
            <a:avLst/>
          </a:prstGeom>
          <a:noFill/>
          <a:ln/>
        </p:spPr>
        <p:txBody>
          <a:bodyPr wrap="non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System captures input from camera feeds or video streams with support for multiple resolutions and frame rates.</a:t>
            </a:r>
            <a:endParaRPr lang="en-US" sz="1250" dirty="0"/>
          </a:p>
        </p:txBody>
      </p:sp>
      <p:pic>
        <p:nvPicPr>
          <p:cNvPr id="7" name="Image 1" descr="preencoded.png"/>
          <p:cNvPicPr>
            <a:picLocks noChangeAspect="1"/>
          </p:cNvPicPr>
          <p:nvPr/>
        </p:nvPicPr>
        <p:blipFill>
          <a:blip r:embed="rId4"/>
          <a:stretch>
            <a:fillRect/>
          </a:stretch>
        </p:blipFill>
        <p:spPr>
          <a:xfrm>
            <a:off x="793790" y="2832735"/>
            <a:ext cx="793790" cy="952619"/>
          </a:xfrm>
          <a:prstGeom prst="rect">
            <a:avLst/>
          </a:prstGeom>
        </p:spPr>
      </p:pic>
      <p:sp>
        <p:nvSpPr>
          <p:cNvPr id="8" name="Text 4"/>
          <p:cNvSpPr/>
          <p:nvPr/>
        </p:nvSpPr>
        <p:spPr>
          <a:xfrm>
            <a:off x="1746290" y="299144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Face Detection</a:t>
            </a:r>
            <a:endParaRPr lang="en-US" sz="1550" dirty="0"/>
          </a:p>
        </p:txBody>
      </p:sp>
      <p:sp>
        <p:nvSpPr>
          <p:cNvPr id="9" name="Text 5"/>
          <p:cNvSpPr/>
          <p:nvPr/>
        </p:nvSpPr>
        <p:spPr>
          <a:xfrm>
            <a:off x="1746290" y="3334703"/>
            <a:ext cx="12090321" cy="254079"/>
          </a:xfrm>
          <a:prstGeom prst="rect">
            <a:avLst/>
          </a:prstGeom>
          <a:noFill/>
          <a:ln/>
        </p:spPr>
        <p:txBody>
          <a:bodyPr wrap="non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OpenCV's Haar Cascade classifier locates and isolates facial regions within each frame with high precision.</a:t>
            </a:r>
            <a:endParaRPr lang="en-US" sz="1250" dirty="0"/>
          </a:p>
        </p:txBody>
      </p:sp>
      <p:pic>
        <p:nvPicPr>
          <p:cNvPr id="10" name="Image 2" descr="preencoded.png"/>
          <p:cNvPicPr>
            <a:picLocks noChangeAspect="1"/>
          </p:cNvPicPr>
          <p:nvPr/>
        </p:nvPicPr>
        <p:blipFill>
          <a:blip r:embed="rId5"/>
          <a:stretch>
            <a:fillRect/>
          </a:stretch>
        </p:blipFill>
        <p:spPr>
          <a:xfrm>
            <a:off x="793790" y="3785354"/>
            <a:ext cx="793790" cy="952619"/>
          </a:xfrm>
          <a:prstGeom prst="rect">
            <a:avLst/>
          </a:prstGeom>
        </p:spPr>
      </p:pic>
      <p:sp>
        <p:nvSpPr>
          <p:cNvPr id="11" name="Text 6"/>
          <p:cNvSpPr/>
          <p:nvPr/>
        </p:nvSpPr>
        <p:spPr>
          <a:xfrm>
            <a:off x="1746290" y="3944064"/>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Preprocessing</a:t>
            </a:r>
            <a:endParaRPr lang="en-US" sz="1550" dirty="0"/>
          </a:p>
        </p:txBody>
      </p:sp>
      <p:sp>
        <p:nvSpPr>
          <p:cNvPr id="12" name="Text 7"/>
          <p:cNvSpPr/>
          <p:nvPr/>
        </p:nvSpPr>
        <p:spPr>
          <a:xfrm>
            <a:off x="1746290" y="4287322"/>
            <a:ext cx="12090321" cy="254079"/>
          </a:xfrm>
          <a:prstGeom prst="rect">
            <a:avLst/>
          </a:prstGeom>
          <a:noFill/>
          <a:ln/>
        </p:spPr>
        <p:txBody>
          <a:bodyPr wrap="non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Detected faces are normalized, resized to 224×224 pixels, and prepared for model input with appropriate scaling.</a:t>
            </a:r>
            <a:endParaRPr lang="en-US" sz="1250" dirty="0"/>
          </a:p>
        </p:txBody>
      </p:sp>
      <p:pic>
        <p:nvPicPr>
          <p:cNvPr id="13" name="Image 3" descr="preencoded.png"/>
          <p:cNvPicPr>
            <a:picLocks noChangeAspect="1"/>
          </p:cNvPicPr>
          <p:nvPr/>
        </p:nvPicPr>
        <p:blipFill>
          <a:blip r:embed="rId6"/>
          <a:stretch>
            <a:fillRect/>
          </a:stretch>
        </p:blipFill>
        <p:spPr>
          <a:xfrm>
            <a:off x="793790" y="4737973"/>
            <a:ext cx="793790" cy="952619"/>
          </a:xfrm>
          <a:prstGeom prst="rect">
            <a:avLst/>
          </a:prstGeom>
        </p:spPr>
      </p:pic>
      <p:sp>
        <p:nvSpPr>
          <p:cNvPr id="14" name="Text 8"/>
          <p:cNvSpPr/>
          <p:nvPr/>
        </p:nvSpPr>
        <p:spPr>
          <a:xfrm>
            <a:off x="1746290" y="4896683"/>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CNN Classification</a:t>
            </a:r>
            <a:endParaRPr lang="en-US" sz="1550" dirty="0"/>
          </a:p>
        </p:txBody>
      </p:sp>
      <p:sp>
        <p:nvSpPr>
          <p:cNvPr id="15" name="Text 9"/>
          <p:cNvSpPr/>
          <p:nvPr/>
        </p:nvSpPr>
        <p:spPr>
          <a:xfrm>
            <a:off x="1746290" y="5239941"/>
            <a:ext cx="12090321" cy="254079"/>
          </a:xfrm>
          <a:prstGeom prst="rect">
            <a:avLst/>
          </a:prstGeom>
          <a:noFill/>
          <a:ln/>
        </p:spPr>
        <p:txBody>
          <a:bodyPr wrap="non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Preprocessed images are fed through our trained convolutional neural network for feature extraction and classification.</a:t>
            </a:r>
            <a:endParaRPr lang="en-US" sz="1250" dirty="0"/>
          </a:p>
        </p:txBody>
      </p:sp>
      <p:pic>
        <p:nvPicPr>
          <p:cNvPr id="16" name="Image 4" descr="preencoded.png"/>
          <p:cNvPicPr>
            <a:picLocks noChangeAspect="1"/>
          </p:cNvPicPr>
          <p:nvPr/>
        </p:nvPicPr>
        <p:blipFill>
          <a:blip r:embed="rId7"/>
          <a:stretch>
            <a:fillRect/>
          </a:stretch>
        </p:blipFill>
        <p:spPr>
          <a:xfrm>
            <a:off x="793790" y="5690592"/>
            <a:ext cx="793790" cy="952619"/>
          </a:xfrm>
          <a:prstGeom prst="rect">
            <a:avLst/>
          </a:prstGeom>
        </p:spPr>
      </p:pic>
      <p:sp>
        <p:nvSpPr>
          <p:cNvPr id="17" name="Text 10"/>
          <p:cNvSpPr/>
          <p:nvPr/>
        </p:nvSpPr>
        <p:spPr>
          <a:xfrm>
            <a:off x="1746290" y="5849303"/>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Output Generation</a:t>
            </a:r>
            <a:endParaRPr lang="en-US" sz="1550" dirty="0"/>
          </a:p>
        </p:txBody>
      </p:sp>
      <p:sp>
        <p:nvSpPr>
          <p:cNvPr id="18" name="Text 11"/>
          <p:cNvSpPr/>
          <p:nvPr/>
        </p:nvSpPr>
        <p:spPr>
          <a:xfrm>
            <a:off x="1746290" y="6192560"/>
            <a:ext cx="12090321" cy="254079"/>
          </a:xfrm>
          <a:prstGeom prst="rect">
            <a:avLst/>
          </a:prstGeom>
          <a:noFill/>
          <a:ln/>
        </p:spPr>
        <p:txBody>
          <a:bodyPr wrap="non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Model produces binary classification result: 'Mask' or 'No Mask' with associated confidence scores.</a:t>
            </a:r>
            <a:endParaRPr lang="en-US" sz="1250" dirty="0"/>
          </a:p>
        </p:txBody>
      </p:sp>
      <p:pic>
        <p:nvPicPr>
          <p:cNvPr id="19" name="Image 5" descr="preencoded.png"/>
          <p:cNvPicPr>
            <a:picLocks noChangeAspect="1"/>
          </p:cNvPicPr>
          <p:nvPr/>
        </p:nvPicPr>
        <p:blipFill>
          <a:blip r:embed="rId8"/>
          <a:stretch>
            <a:fillRect/>
          </a:stretch>
        </p:blipFill>
        <p:spPr>
          <a:xfrm>
            <a:off x="793790" y="6643211"/>
            <a:ext cx="793790" cy="952619"/>
          </a:xfrm>
          <a:prstGeom prst="rect">
            <a:avLst/>
          </a:prstGeom>
        </p:spPr>
      </p:pic>
      <p:sp>
        <p:nvSpPr>
          <p:cNvPr id="20" name="Text 12"/>
          <p:cNvSpPr/>
          <p:nvPr/>
        </p:nvSpPr>
        <p:spPr>
          <a:xfrm>
            <a:off x="1746290" y="680192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Real-time Display</a:t>
            </a:r>
            <a:endParaRPr lang="en-US" sz="1550" dirty="0"/>
          </a:p>
        </p:txBody>
      </p:sp>
      <p:sp>
        <p:nvSpPr>
          <p:cNvPr id="21" name="Text 13"/>
          <p:cNvSpPr/>
          <p:nvPr/>
        </p:nvSpPr>
        <p:spPr>
          <a:xfrm>
            <a:off x="1746290" y="7145179"/>
            <a:ext cx="12090321" cy="254079"/>
          </a:xfrm>
          <a:prstGeom prst="rect">
            <a:avLst/>
          </a:prstGeom>
          <a:noFill/>
          <a:ln/>
        </p:spPr>
        <p:txBody>
          <a:bodyPr wrap="none" lIns="0" tIns="0" rIns="0" bIns="0" rtlCol="0" anchor="t"/>
          <a:lstStyle/>
          <a:p>
            <a:pPr marL="0" indent="0" algn="l">
              <a:lnSpc>
                <a:spcPts val="2000"/>
              </a:lnSpc>
              <a:buNone/>
            </a:pPr>
            <a:r>
              <a:rPr lang="en-US" sz="1250" dirty="0">
                <a:solidFill>
                  <a:srgbClr val="D4D4D1"/>
                </a:solidFill>
                <a:latin typeface="Roboto" pitchFamily="34" charset="0"/>
                <a:ea typeface="Roboto" pitchFamily="34" charset="-122"/>
                <a:cs typeface="Roboto" pitchFamily="34" charset="-120"/>
              </a:rPr>
              <a:t>Results are overlaid on video feed with colored bounding boxes and labels for immediate visual feedback.</a:t>
            </a:r>
            <a:endParaRPr lang="en-US" sz="1250" dirty="0"/>
          </a:p>
        </p:txBody>
      </p:sp>
      <p:sp>
        <p:nvSpPr>
          <p:cNvPr id="22" name="Rectangle 21">
            <a:extLst>
              <a:ext uri="{FF2B5EF4-FFF2-40B4-BE49-F238E27FC236}">
                <a16:creationId xmlns:a16="http://schemas.microsoft.com/office/drawing/2014/main" id="{309FD4A7-38FD-8F80-FCF9-100452D21A53}"/>
              </a:ext>
            </a:extLst>
          </p:cNvPr>
          <p:cNvSpPr/>
          <p:nvPr/>
        </p:nvSpPr>
        <p:spPr>
          <a:xfrm>
            <a:off x="12782145" y="7601687"/>
            <a:ext cx="1760706" cy="496111"/>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5917" y="457795"/>
            <a:ext cx="2705576" cy="338138"/>
          </a:xfrm>
          <a:prstGeom prst="rect">
            <a:avLst/>
          </a:prstGeom>
          <a:noFill/>
          <a:ln/>
        </p:spPr>
        <p:txBody>
          <a:bodyPr wrap="none" lIns="0" tIns="0" rIns="0" bIns="0" rtlCol="0" anchor="t"/>
          <a:lstStyle/>
          <a:p>
            <a:pPr marL="0" indent="0" algn="l">
              <a:lnSpc>
                <a:spcPts val="2650"/>
              </a:lnSpc>
              <a:buNone/>
            </a:pPr>
            <a:r>
              <a:rPr lang="en-US" sz="2100" dirty="0">
                <a:solidFill>
                  <a:srgbClr val="F3F3F2"/>
                </a:solidFill>
                <a:latin typeface="IBM Plex Sans Medium" pitchFamily="34" charset="0"/>
                <a:ea typeface="IBM Plex Sans Medium" pitchFamily="34" charset="-122"/>
                <a:cs typeface="IBM Plex Sans Medium" pitchFamily="34" charset="-120"/>
              </a:rPr>
              <a:t>Dataset Details</a:t>
            </a:r>
            <a:endParaRPr lang="en-US" sz="2100" dirty="0"/>
          </a:p>
        </p:txBody>
      </p:sp>
      <p:sp>
        <p:nvSpPr>
          <p:cNvPr id="3" name="Text 1"/>
          <p:cNvSpPr/>
          <p:nvPr/>
        </p:nvSpPr>
        <p:spPr>
          <a:xfrm>
            <a:off x="665917" y="1066324"/>
            <a:ext cx="1623298" cy="202763"/>
          </a:xfrm>
          <a:prstGeom prst="rect">
            <a:avLst/>
          </a:prstGeom>
          <a:noFill/>
          <a:ln/>
        </p:spPr>
        <p:txBody>
          <a:bodyPr wrap="none" lIns="0" tIns="0" rIns="0" bIns="0" rtlCol="0" anchor="t"/>
          <a:lstStyle/>
          <a:p>
            <a:pPr marL="0" indent="0" algn="l">
              <a:lnSpc>
                <a:spcPts val="1550"/>
              </a:lnSpc>
              <a:buNone/>
            </a:pPr>
            <a:r>
              <a:rPr lang="en-US" sz="1250" dirty="0">
                <a:solidFill>
                  <a:srgbClr val="F3F3F2"/>
                </a:solidFill>
                <a:latin typeface="IBM Plex Sans Medium" pitchFamily="34" charset="0"/>
                <a:ea typeface="IBM Plex Sans Medium" pitchFamily="34" charset="-122"/>
                <a:cs typeface="IBM Plex Sans Medium" pitchFamily="34" charset="-120"/>
              </a:rPr>
              <a:t>Data Foundation</a:t>
            </a:r>
            <a:endParaRPr lang="en-US" sz="1250" dirty="0"/>
          </a:p>
        </p:txBody>
      </p:sp>
      <p:sp>
        <p:nvSpPr>
          <p:cNvPr id="4" name="Text 2"/>
          <p:cNvSpPr/>
          <p:nvPr/>
        </p:nvSpPr>
        <p:spPr>
          <a:xfrm>
            <a:off x="665917" y="1377196"/>
            <a:ext cx="6517362" cy="346234"/>
          </a:xfrm>
          <a:prstGeom prst="rect">
            <a:avLst/>
          </a:prstGeom>
          <a:noFill/>
          <a:ln/>
        </p:spPr>
        <p:txBody>
          <a:bodyPr wrap="square" lIns="0" tIns="0" rIns="0" bIns="0" rtlCol="0" anchor="t"/>
          <a:lstStyle/>
          <a:p>
            <a:pPr marL="0" indent="0" algn="l">
              <a:lnSpc>
                <a:spcPts val="1350"/>
              </a:lnSpc>
              <a:buNone/>
            </a:pPr>
            <a:r>
              <a:rPr lang="en-US" sz="850" dirty="0">
                <a:solidFill>
                  <a:srgbClr val="D4D4D1"/>
                </a:solidFill>
                <a:latin typeface="Roboto" pitchFamily="34" charset="0"/>
                <a:ea typeface="Roboto" pitchFamily="34" charset="-122"/>
                <a:cs typeface="Roboto" pitchFamily="34" charset="-120"/>
              </a:rPr>
              <a:t>Our model was trained on the comprehensive Kaggle Face Mask Detection Dataset, specifically curated for binary classification tasks. This carefully annotated dataset provides diverse examples across demographics, lighting conditions, and mask types.</a:t>
            </a:r>
            <a:endParaRPr lang="en-US" sz="850" dirty="0"/>
          </a:p>
        </p:txBody>
      </p:sp>
      <p:sp>
        <p:nvSpPr>
          <p:cNvPr id="5" name="Text 3"/>
          <p:cNvSpPr/>
          <p:nvPr/>
        </p:nvSpPr>
        <p:spPr>
          <a:xfrm>
            <a:off x="665917" y="1899166"/>
            <a:ext cx="3190994" cy="357068"/>
          </a:xfrm>
          <a:prstGeom prst="rect">
            <a:avLst/>
          </a:prstGeom>
          <a:noFill/>
          <a:ln/>
        </p:spPr>
        <p:txBody>
          <a:bodyPr wrap="none" lIns="0" tIns="0" rIns="0" bIns="0" rtlCol="0" anchor="t"/>
          <a:lstStyle/>
          <a:p>
            <a:pPr marL="0" indent="0" algn="ctr">
              <a:lnSpc>
                <a:spcPts val="2800"/>
              </a:lnSpc>
              <a:buNone/>
            </a:pPr>
            <a:r>
              <a:rPr lang="en-US" sz="2800" dirty="0">
                <a:solidFill>
                  <a:srgbClr val="D4D4D1"/>
                </a:solidFill>
                <a:latin typeface="IBM Plex Sans Medium" pitchFamily="34" charset="0"/>
                <a:ea typeface="IBM Plex Sans Medium" pitchFamily="34" charset="-122"/>
                <a:cs typeface="IBM Plex Sans Medium" pitchFamily="34" charset="-120"/>
              </a:rPr>
              <a:t>3K</a:t>
            </a:r>
            <a:endParaRPr lang="en-US" sz="2800" dirty="0"/>
          </a:p>
        </p:txBody>
      </p:sp>
      <p:sp>
        <p:nvSpPr>
          <p:cNvPr id="6" name="Text 4"/>
          <p:cNvSpPr/>
          <p:nvPr/>
        </p:nvSpPr>
        <p:spPr>
          <a:xfrm>
            <a:off x="1584960" y="2391370"/>
            <a:ext cx="1352788" cy="169069"/>
          </a:xfrm>
          <a:prstGeom prst="rect">
            <a:avLst/>
          </a:prstGeom>
          <a:noFill/>
          <a:ln/>
        </p:spPr>
        <p:txBody>
          <a:bodyPr wrap="none" lIns="0" tIns="0" rIns="0" bIns="0" rtlCol="0" anchor="t"/>
          <a:lstStyle/>
          <a:p>
            <a:pPr marL="0" indent="0" algn="ctr">
              <a:lnSpc>
                <a:spcPts val="1300"/>
              </a:lnSpc>
              <a:buNone/>
            </a:pPr>
            <a:r>
              <a:rPr lang="en-US" sz="1050" dirty="0">
                <a:solidFill>
                  <a:srgbClr val="D4D4D1"/>
                </a:solidFill>
                <a:latin typeface="IBM Plex Sans Medium" pitchFamily="34" charset="0"/>
                <a:ea typeface="IBM Plex Sans Medium" pitchFamily="34" charset="-122"/>
                <a:cs typeface="IBM Plex Sans Medium" pitchFamily="34" charset="-120"/>
              </a:rPr>
              <a:t>Total Images</a:t>
            </a:r>
            <a:endParaRPr lang="en-US" sz="1050" dirty="0"/>
          </a:p>
        </p:txBody>
      </p:sp>
      <p:sp>
        <p:nvSpPr>
          <p:cNvPr id="7" name="Text 5"/>
          <p:cNvSpPr/>
          <p:nvPr/>
        </p:nvSpPr>
        <p:spPr>
          <a:xfrm>
            <a:off x="665917" y="2668548"/>
            <a:ext cx="3190994" cy="173117"/>
          </a:xfrm>
          <a:prstGeom prst="rect">
            <a:avLst/>
          </a:prstGeom>
          <a:noFill/>
          <a:ln/>
        </p:spPr>
        <p:txBody>
          <a:bodyPr wrap="none" lIns="0" tIns="0" rIns="0" bIns="0" rtlCol="0" anchor="t"/>
          <a:lstStyle/>
          <a:p>
            <a:pPr marL="0" indent="0" algn="ctr">
              <a:lnSpc>
                <a:spcPts val="1350"/>
              </a:lnSpc>
              <a:buNone/>
            </a:pPr>
            <a:r>
              <a:rPr lang="en-US" sz="850" dirty="0">
                <a:solidFill>
                  <a:srgbClr val="D4D4D1"/>
                </a:solidFill>
                <a:latin typeface="Roboto" pitchFamily="34" charset="0"/>
                <a:ea typeface="Roboto" pitchFamily="34" charset="-122"/>
                <a:cs typeface="Roboto" pitchFamily="34" charset="-120"/>
              </a:rPr>
              <a:t>High-quality labeled photographs</a:t>
            </a:r>
            <a:endParaRPr lang="en-US" sz="850" dirty="0"/>
          </a:p>
        </p:txBody>
      </p:sp>
      <p:sp>
        <p:nvSpPr>
          <p:cNvPr id="8" name="Text 6"/>
          <p:cNvSpPr/>
          <p:nvPr/>
        </p:nvSpPr>
        <p:spPr>
          <a:xfrm>
            <a:off x="3992166" y="1899166"/>
            <a:ext cx="3191113" cy="357068"/>
          </a:xfrm>
          <a:prstGeom prst="rect">
            <a:avLst/>
          </a:prstGeom>
          <a:noFill/>
          <a:ln/>
        </p:spPr>
        <p:txBody>
          <a:bodyPr wrap="none" lIns="0" tIns="0" rIns="0" bIns="0" rtlCol="0" anchor="t"/>
          <a:lstStyle/>
          <a:p>
            <a:pPr marL="0" indent="0" algn="ctr">
              <a:lnSpc>
                <a:spcPts val="2800"/>
              </a:lnSpc>
              <a:buNone/>
            </a:pPr>
            <a:r>
              <a:rPr lang="en-US" sz="2800" dirty="0">
                <a:solidFill>
                  <a:srgbClr val="D4D4D1"/>
                </a:solidFill>
                <a:latin typeface="IBM Plex Sans Medium" pitchFamily="34" charset="0"/>
                <a:ea typeface="IBM Plex Sans Medium" pitchFamily="34" charset="-122"/>
                <a:cs typeface="IBM Plex Sans Medium" pitchFamily="34" charset="-120"/>
              </a:rPr>
              <a:t>2</a:t>
            </a:r>
            <a:endParaRPr lang="en-US" sz="2800" dirty="0"/>
          </a:p>
        </p:txBody>
      </p:sp>
      <p:sp>
        <p:nvSpPr>
          <p:cNvPr id="9" name="Text 7"/>
          <p:cNvSpPr/>
          <p:nvPr/>
        </p:nvSpPr>
        <p:spPr>
          <a:xfrm>
            <a:off x="4911328" y="2391370"/>
            <a:ext cx="1352788" cy="169069"/>
          </a:xfrm>
          <a:prstGeom prst="rect">
            <a:avLst/>
          </a:prstGeom>
          <a:noFill/>
          <a:ln/>
        </p:spPr>
        <p:txBody>
          <a:bodyPr wrap="none" lIns="0" tIns="0" rIns="0" bIns="0" rtlCol="0" anchor="t"/>
          <a:lstStyle/>
          <a:p>
            <a:pPr marL="0" indent="0" algn="ctr">
              <a:lnSpc>
                <a:spcPts val="1300"/>
              </a:lnSpc>
              <a:buNone/>
            </a:pPr>
            <a:r>
              <a:rPr lang="en-US" sz="1050" dirty="0">
                <a:solidFill>
                  <a:srgbClr val="D4D4D1"/>
                </a:solidFill>
                <a:latin typeface="IBM Plex Sans Medium" pitchFamily="34" charset="0"/>
                <a:ea typeface="IBM Plex Sans Medium" pitchFamily="34" charset="-122"/>
                <a:cs typeface="IBM Plex Sans Medium" pitchFamily="34" charset="-120"/>
              </a:rPr>
              <a:t>Classes</a:t>
            </a:r>
            <a:endParaRPr lang="en-US" sz="1050" dirty="0"/>
          </a:p>
        </p:txBody>
      </p:sp>
      <p:sp>
        <p:nvSpPr>
          <p:cNvPr id="10" name="Text 8"/>
          <p:cNvSpPr/>
          <p:nvPr/>
        </p:nvSpPr>
        <p:spPr>
          <a:xfrm>
            <a:off x="3992166" y="2668548"/>
            <a:ext cx="3191113" cy="173117"/>
          </a:xfrm>
          <a:prstGeom prst="rect">
            <a:avLst/>
          </a:prstGeom>
          <a:noFill/>
          <a:ln/>
        </p:spPr>
        <p:txBody>
          <a:bodyPr wrap="none" lIns="0" tIns="0" rIns="0" bIns="0" rtlCol="0" anchor="t"/>
          <a:lstStyle/>
          <a:p>
            <a:pPr marL="0" indent="0" algn="ctr">
              <a:lnSpc>
                <a:spcPts val="1350"/>
              </a:lnSpc>
              <a:buNone/>
            </a:pPr>
            <a:r>
              <a:rPr lang="en-US" sz="850" dirty="0">
                <a:solidFill>
                  <a:srgbClr val="D4D4D1"/>
                </a:solidFill>
                <a:latin typeface="Roboto" pitchFamily="34" charset="0"/>
                <a:ea typeface="Roboto" pitchFamily="34" charset="-122"/>
                <a:cs typeface="Roboto" pitchFamily="34" charset="-120"/>
              </a:rPr>
              <a:t>With Mask &amp; Without Mask</a:t>
            </a:r>
            <a:endParaRPr lang="en-US" sz="850" dirty="0"/>
          </a:p>
        </p:txBody>
      </p:sp>
      <p:sp>
        <p:nvSpPr>
          <p:cNvPr id="11" name="Text 9"/>
          <p:cNvSpPr/>
          <p:nvPr/>
        </p:nvSpPr>
        <p:spPr>
          <a:xfrm>
            <a:off x="3258979" y="3666768"/>
            <a:ext cx="1331000" cy="270510"/>
          </a:xfrm>
          <a:prstGeom prst="rect">
            <a:avLst/>
          </a:prstGeom>
          <a:noFill/>
          <a:ln/>
        </p:spPr>
        <p:txBody>
          <a:bodyPr wrap="none" lIns="0" tIns="0" rIns="0" bIns="0" rtlCol="0" anchor="t"/>
          <a:lstStyle/>
          <a:p>
            <a:pPr marL="0" indent="0" algn="ctr">
              <a:lnSpc>
                <a:spcPts val="2100"/>
              </a:lnSpc>
              <a:buNone/>
            </a:pPr>
            <a:r>
              <a:rPr lang="en-US" sz="2100" dirty="0">
                <a:solidFill>
                  <a:srgbClr val="D4D4D1"/>
                </a:solidFill>
                <a:latin typeface="IBM Plex Sans Medium" pitchFamily="34" charset="0"/>
                <a:ea typeface="IBM Plex Sans Medium" pitchFamily="34" charset="-122"/>
                <a:cs typeface="IBM Plex Sans Medium" pitchFamily="34" charset="-120"/>
              </a:rPr>
              <a:t>80%</a:t>
            </a:r>
            <a:endParaRPr lang="en-US" sz="2100" dirty="0"/>
          </a:p>
        </p:txBody>
      </p:sp>
      <p:pic>
        <p:nvPicPr>
          <p:cNvPr id="12" name="Image 0" descr="preencoded.png"/>
          <p:cNvPicPr>
            <a:picLocks noChangeAspect="1"/>
          </p:cNvPicPr>
          <p:nvPr/>
        </p:nvPicPr>
        <p:blipFill>
          <a:blip r:embed="rId3"/>
          <a:stretch>
            <a:fillRect/>
          </a:stretch>
        </p:blipFill>
        <p:spPr>
          <a:xfrm>
            <a:off x="3112889" y="2990374"/>
            <a:ext cx="1623298" cy="1623298"/>
          </a:xfrm>
          <a:prstGeom prst="rect">
            <a:avLst/>
          </a:prstGeom>
        </p:spPr>
      </p:pic>
      <p:sp>
        <p:nvSpPr>
          <p:cNvPr id="13" name="Text 10"/>
          <p:cNvSpPr/>
          <p:nvPr/>
        </p:nvSpPr>
        <p:spPr>
          <a:xfrm>
            <a:off x="3248144" y="4748808"/>
            <a:ext cx="1352788" cy="169069"/>
          </a:xfrm>
          <a:prstGeom prst="rect">
            <a:avLst/>
          </a:prstGeom>
          <a:noFill/>
          <a:ln/>
        </p:spPr>
        <p:txBody>
          <a:bodyPr wrap="none" lIns="0" tIns="0" rIns="0" bIns="0" rtlCol="0" anchor="t"/>
          <a:lstStyle/>
          <a:p>
            <a:pPr marL="0" indent="0" algn="ctr">
              <a:lnSpc>
                <a:spcPts val="1300"/>
              </a:lnSpc>
              <a:buNone/>
            </a:pPr>
            <a:r>
              <a:rPr lang="en-US" sz="1050" dirty="0">
                <a:solidFill>
                  <a:srgbClr val="D4D4D1"/>
                </a:solidFill>
                <a:latin typeface="IBM Plex Sans Medium" pitchFamily="34" charset="0"/>
                <a:ea typeface="IBM Plex Sans Medium" pitchFamily="34" charset="-122"/>
                <a:cs typeface="IBM Plex Sans Medium" pitchFamily="34" charset="-120"/>
              </a:rPr>
              <a:t>Training Set</a:t>
            </a:r>
            <a:endParaRPr lang="en-US" sz="1050" dirty="0"/>
          </a:p>
        </p:txBody>
      </p:sp>
      <p:sp>
        <p:nvSpPr>
          <p:cNvPr id="14" name="Text 11"/>
          <p:cNvSpPr/>
          <p:nvPr/>
        </p:nvSpPr>
        <p:spPr>
          <a:xfrm>
            <a:off x="665917" y="5025985"/>
            <a:ext cx="6517362" cy="173117"/>
          </a:xfrm>
          <a:prstGeom prst="rect">
            <a:avLst/>
          </a:prstGeom>
          <a:noFill/>
          <a:ln/>
        </p:spPr>
        <p:txBody>
          <a:bodyPr wrap="none" lIns="0" tIns="0" rIns="0" bIns="0" rtlCol="0" anchor="t"/>
          <a:lstStyle/>
          <a:p>
            <a:pPr marL="0" indent="0" algn="ctr">
              <a:lnSpc>
                <a:spcPts val="1350"/>
              </a:lnSpc>
              <a:buNone/>
            </a:pPr>
            <a:r>
              <a:rPr lang="en-US" sz="850" dirty="0">
                <a:solidFill>
                  <a:srgbClr val="D4D4D1"/>
                </a:solidFill>
                <a:latin typeface="Roboto" pitchFamily="34" charset="0"/>
                <a:ea typeface="Roboto" pitchFamily="34" charset="-122"/>
                <a:cs typeface="Roboto" pitchFamily="34" charset="-120"/>
              </a:rPr>
              <a:t>Used for model learning and weight optimization</a:t>
            </a:r>
            <a:endParaRPr lang="en-US" sz="850" dirty="0"/>
          </a:p>
        </p:txBody>
      </p:sp>
      <p:sp>
        <p:nvSpPr>
          <p:cNvPr id="15" name="Text 12"/>
          <p:cNvSpPr/>
          <p:nvPr/>
        </p:nvSpPr>
        <p:spPr>
          <a:xfrm>
            <a:off x="3258979" y="6118860"/>
            <a:ext cx="1331000" cy="270510"/>
          </a:xfrm>
          <a:prstGeom prst="rect">
            <a:avLst/>
          </a:prstGeom>
          <a:noFill/>
          <a:ln/>
        </p:spPr>
        <p:txBody>
          <a:bodyPr wrap="none" lIns="0" tIns="0" rIns="0" bIns="0" rtlCol="0" anchor="t"/>
          <a:lstStyle/>
          <a:p>
            <a:pPr marL="0" indent="0" algn="ctr">
              <a:lnSpc>
                <a:spcPts val="2100"/>
              </a:lnSpc>
              <a:buNone/>
            </a:pPr>
            <a:r>
              <a:rPr lang="en-US" sz="2100" dirty="0">
                <a:solidFill>
                  <a:srgbClr val="D4D4D1"/>
                </a:solidFill>
                <a:latin typeface="IBM Plex Sans Medium" pitchFamily="34" charset="0"/>
                <a:ea typeface="IBM Plex Sans Medium" pitchFamily="34" charset="-122"/>
                <a:cs typeface="IBM Plex Sans Medium" pitchFamily="34" charset="-120"/>
              </a:rPr>
              <a:t>20%</a:t>
            </a:r>
            <a:endParaRPr lang="en-US" sz="2100" dirty="0"/>
          </a:p>
        </p:txBody>
      </p:sp>
      <p:pic>
        <p:nvPicPr>
          <p:cNvPr id="16" name="Image 1" descr="preencoded.png"/>
          <p:cNvPicPr>
            <a:picLocks noChangeAspect="1"/>
          </p:cNvPicPr>
          <p:nvPr/>
        </p:nvPicPr>
        <p:blipFill>
          <a:blip r:embed="rId4"/>
          <a:stretch>
            <a:fillRect/>
          </a:stretch>
        </p:blipFill>
        <p:spPr>
          <a:xfrm>
            <a:off x="3112889" y="5442466"/>
            <a:ext cx="1623298" cy="1623298"/>
          </a:xfrm>
          <a:prstGeom prst="rect">
            <a:avLst/>
          </a:prstGeom>
        </p:spPr>
      </p:pic>
      <p:sp>
        <p:nvSpPr>
          <p:cNvPr id="17" name="Text 13"/>
          <p:cNvSpPr/>
          <p:nvPr/>
        </p:nvSpPr>
        <p:spPr>
          <a:xfrm>
            <a:off x="3248144" y="7200900"/>
            <a:ext cx="1352788" cy="169069"/>
          </a:xfrm>
          <a:prstGeom prst="rect">
            <a:avLst/>
          </a:prstGeom>
          <a:noFill/>
          <a:ln/>
        </p:spPr>
        <p:txBody>
          <a:bodyPr wrap="none" lIns="0" tIns="0" rIns="0" bIns="0" rtlCol="0" anchor="t"/>
          <a:lstStyle/>
          <a:p>
            <a:pPr marL="0" indent="0" algn="ctr">
              <a:lnSpc>
                <a:spcPts val="1300"/>
              </a:lnSpc>
              <a:buNone/>
            </a:pPr>
            <a:r>
              <a:rPr lang="en-US" sz="1050" dirty="0">
                <a:solidFill>
                  <a:srgbClr val="D4D4D1"/>
                </a:solidFill>
                <a:latin typeface="IBM Plex Sans Medium" pitchFamily="34" charset="0"/>
                <a:ea typeface="IBM Plex Sans Medium" pitchFamily="34" charset="-122"/>
                <a:cs typeface="IBM Plex Sans Medium" pitchFamily="34" charset="-120"/>
              </a:rPr>
              <a:t>Testing Set</a:t>
            </a:r>
            <a:endParaRPr lang="en-US" sz="1050" dirty="0"/>
          </a:p>
        </p:txBody>
      </p:sp>
      <p:sp>
        <p:nvSpPr>
          <p:cNvPr id="18" name="Text 14"/>
          <p:cNvSpPr/>
          <p:nvPr/>
        </p:nvSpPr>
        <p:spPr>
          <a:xfrm>
            <a:off x="665917" y="7478078"/>
            <a:ext cx="6517362" cy="173117"/>
          </a:xfrm>
          <a:prstGeom prst="rect">
            <a:avLst/>
          </a:prstGeom>
          <a:noFill/>
          <a:ln/>
        </p:spPr>
        <p:txBody>
          <a:bodyPr wrap="none" lIns="0" tIns="0" rIns="0" bIns="0" rtlCol="0" anchor="t"/>
          <a:lstStyle/>
          <a:p>
            <a:pPr marL="0" indent="0" algn="ctr">
              <a:lnSpc>
                <a:spcPts val="1350"/>
              </a:lnSpc>
              <a:buNone/>
            </a:pPr>
            <a:r>
              <a:rPr lang="en-US" sz="850" dirty="0">
                <a:solidFill>
                  <a:srgbClr val="D4D4D1"/>
                </a:solidFill>
                <a:latin typeface="Roboto" pitchFamily="34" charset="0"/>
                <a:ea typeface="Roboto" pitchFamily="34" charset="-122"/>
                <a:cs typeface="Roboto" pitchFamily="34" charset="-120"/>
              </a:rPr>
              <a:t>Reserved for unbiased performance evaluation</a:t>
            </a:r>
            <a:endParaRPr lang="en-US" sz="850" dirty="0"/>
          </a:p>
        </p:txBody>
      </p:sp>
      <p:pic>
        <p:nvPicPr>
          <p:cNvPr id="19" name="Image 2" descr="preencoded.png"/>
          <p:cNvPicPr>
            <a:picLocks noChangeAspect="1"/>
          </p:cNvPicPr>
          <p:nvPr/>
        </p:nvPicPr>
        <p:blipFill>
          <a:blip r:embed="rId5"/>
          <a:stretch>
            <a:fillRect/>
          </a:stretch>
        </p:blipFill>
        <p:spPr>
          <a:xfrm>
            <a:off x="7454741" y="1079897"/>
            <a:ext cx="4236244" cy="4236244"/>
          </a:xfrm>
          <a:prstGeom prst="rect">
            <a:avLst/>
          </a:prstGeom>
        </p:spPr>
      </p:pic>
      <p:sp>
        <p:nvSpPr>
          <p:cNvPr id="20" name="Text 15"/>
          <p:cNvSpPr/>
          <p:nvPr/>
        </p:nvSpPr>
        <p:spPr>
          <a:xfrm>
            <a:off x="7454741" y="5437822"/>
            <a:ext cx="6517362" cy="173117"/>
          </a:xfrm>
          <a:prstGeom prst="rect">
            <a:avLst/>
          </a:prstGeom>
          <a:noFill/>
          <a:ln/>
        </p:spPr>
        <p:txBody>
          <a:bodyPr wrap="none" lIns="0" tIns="0" rIns="0" bIns="0" rtlCol="0" anchor="t"/>
          <a:lstStyle/>
          <a:p>
            <a:pPr marL="0" indent="0" algn="l">
              <a:lnSpc>
                <a:spcPts val="1350"/>
              </a:lnSpc>
              <a:buNone/>
            </a:pPr>
            <a:r>
              <a:rPr lang="en-US" sz="850" b="1" dirty="0">
                <a:solidFill>
                  <a:srgbClr val="D4D4D1"/>
                </a:solidFill>
                <a:latin typeface="Roboto" pitchFamily="34" charset="0"/>
                <a:ea typeface="Roboto" pitchFamily="34" charset="-122"/>
                <a:cs typeface="Roboto" pitchFamily="34" charset="-120"/>
              </a:rPr>
              <a:t>Image Format:</a:t>
            </a:r>
            <a:r>
              <a:rPr lang="en-US" sz="850" dirty="0">
                <a:solidFill>
                  <a:srgbClr val="D4D4D1"/>
                </a:solidFill>
                <a:latin typeface="Roboto" pitchFamily="34" charset="0"/>
                <a:ea typeface="Roboto" pitchFamily="34" charset="-122"/>
                <a:cs typeface="Roboto" pitchFamily="34" charset="-120"/>
              </a:rPr>
              <a:t> JPG/PNG with consistent resolution standards</a:t>
            </a:r>
            <a:endParaRPr lang="en-US" sz="850" dirty="0"/>
          </a:p>
        </p:txBody>
      </p:sp>
      <p:sp>
        <p:nvSpPr>
          <p:cNvPr id="21" name="Text 16"/>
          <p:cNvSpPr/>
          <p:nvPr/>
        </p:nvSpPr>
        <p:spPr>
          <a:xfrm>
            <a:off x="7454741" y="5708333"/>
            <a:ext cx="6517362" cy="346234"/>
          </a:xfrm>
          <a:prstGeom prst="rect">
            <a:avLst/>
          </a:prstGeom>
          <a:noFill/>
          <a:ln/>
        </p:spPr>
        <p:txBody>
          <a:bodyPr wrap="square" lIns="0" tIns="0" rIns="0" bIns="0" rtlCol="0" anchor="t"/>
          <a:lstStyle/>
          <a:p>
            <a:pPr marL="0" indent="0" algn="l">
              <a:lnSpc>
                <a:spcPts val="1350"/>
              </a:lnSpc>
              <a:buNone/>
            </a:pPr>
            <a:r>
              <a:rPr lang="en-US" sz="850" b="1" dirty="0">
                <a:solidFill>
                  <a:srgbClr val="D4D4D1"/>
                </a:solidFill>
                <a:latin typeface="Roboto" pitchFamily="34" charset="0"/>
                <a:ea typeface="Roboto" pitchFamily="34" charset="-122"/>
                <a:cs typeface="Roboto" pitchFamily="34" charset="-120"/>
              </a:rPr>
              <a:t>Augmentation Techniques:</a:t>
            </a:r>
            <a:r>
              <a:rPr lang="en-US" sz="850" dirty="0">
                <a:solidFill>
                  <a:srgbClr val="D4D4D1"/>
                </a:solidFill>
                <a:latin typeface="Roboto" pitchFamily="34" charset="0"/>
                <a:ea typeface="Roboto" pitchFamily="34" charset="-122"/>
                <a:cs typeface="Roboto" pitchFamily="34" charset="-120"/>
              </a:rPr>
              <a:t> We applied rotation, flipping, brightness adjustment, and zoom transformations to artificially expand dataset diversity and improve model generalization across real-world scenarios.</a:t>
            </a:r>
            <a:endParaRPr lang="en-US" sz="850" dirty="0"/>
          </a:p>
        </p:txBody>
      </p:sp>
      <p:sp>
        <p:nvSpPr>
          <p:cNvPr id="22" name="Rectangle 21">
            <a:extLst>
              <a:ext uri="{FF2B5EF4-FFF2-40B4-BE49-F238E27FC236}">
                <a16:creationId xmlns:a16="http://schemas.microsoft.com/office/drawing/2014/main" id="{AAA4E236-AE17-46E8-2F65-FA3A00906116}"/>
              </a:ext>
            </a:extLst>
          </p:cNvPr>
          <p:cNvSpPr/>
          <p:nvPr/>
        </p:nvSpPr>
        <p:spPr>
          <a:xfrm>
            <a:off x="12772417" y="7752945"/>
            <a:ext cx="1741251" cy="34623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17934"/>
            <a:ext cx="3918109" cy="403146"/>
          </a:xfrm>
          <a:prstGeom prst="rect">
            <a:avLst/>
          </a:prstGeom>
          <a:noFill/>
          <a:ln/>
        </p:spPr>
        <p:txBody>
          <a:bodyPr wrap="none" lIns="0" tIns="0" rIns="0" bIns="0" rtlCol="0" anchor="t"/>
          <a:lstStyle/>
          <a:p>
            <a:pPr marL="0" indent="0" algn="l">
              <a:lnSpc>
                <a:spcPts val="3150"/>
              </a:lnSpc>
              <a:buNone/>
            </a:pPr>
            <a:r>
              <a:rPr lang="en-US" sz="2500" dirty="0">
                <a:solidFill>
                  <a:srgbClr val="F3F3F2"/>
                </a:solidFill>
                <a:latin typeface="IBM Plex Sans Medium" pitchFamily="34" charset="0"/>
                <a:ea typeface="IBM Plex Sans Medium" pitchFamily="34" charset="-122"/>
                <a:cs typeface="IBM Plex Sans Medium" pitchFamily="34" charset="-120"/>
              </a:rPr>
              <a:t>Tools &amp; Technologies Used</a:t>
            </a:r>
            <a:endParaRPr lang="en-US" sz="2500" dirty="0"/>
          </a:p>
        </p:txBody>
      </p:sp>
      <p:sp>
        <p:nvSpPr>
          <p:cNvPr id="3" name="Text 1"/>
          <p:cNvSpPr/>
          <p:nvPr/>
        </p:nvSpPr>
        <p:spPr>
          <a:xfrm>
            <a:off x="793790" y="1279088"/>
            <a:ext cx="13042821" cy="206454"/>
          </a:xfrm>
          <a:prstGeom prst="rect">
            <a:avLst/>
          </a:prstGeom>
          <a:noFill/>
          <a:ln/>
        </p:spPr>
        <p:txBody>
          <a:bodyPr wrap="none" lIns="0" tIns="0" rIns="0" bIns="0" rtlCol="0" anchor="t"/>
          <a:lstStyle/>
          <a:p>
            <a:pPr marL="0" indent="0" algn="l">
              <a:lnSpc>
                <a:spcPts val="1600"/>
              </a:lnSpc>
              <a:buNone/>
            </a:pPr>
            <a:r>
              <a:rPr lang="en-US" sz="1000" dirty="0">
                <a:solidFill>
                  <a:srgbClr val="D4D4D1"/>
                </a:solidFill>
                <a:latin typeface="Roboto" pitchFamily="34" charset="0"/>
                <a:ea typeface="Roboto" pitchFamily="34" charset="-122"/>
                <a:cs typeface="Roboto" pitchFamily="34" charset="-120"/>
              </a:rPr>
              <a:t>Our implementation leverages a robust technology stack combining industry-standard frameworks for machine learning, computer vision, and data processing.</a:t>
            </a:r>
            <a:endParaRPr lang="en-US" sz="1000" dirty="0"/>
          </a:p>
        </p:txBody>
      </p:sp>
      <p:pic>
        <p:nvPicPr>
          <p:cNvPr id="4" name="Image 0" descr="preencoded.png"/>
          <p:cNvPicPr>
            <a:picLocks noChangeAspect="1"/>
          </p:cNvPicPr>
          <p:nvPr/>
        </p:nvPicPr>
        <p:blipFill>
          <a:blip r:embed="rId3"/>
          <a:stretch>
            <a:fillRect/>
          </a:stretch>
        </p:blipFill>
        <p:spPr>
          <a:xfrm>
            <a:off x="793790" y="1630561"/>
            <a:ext cx="2040850" cy="2040850"/>
          </a:xfrm>
          <a:prstGeom prst="rect">
            <a:avLst/>
          </a:prstGeom>
        </p:spPr>
      </p:pic>
      <p:sp>
        <p:nvSpPr>
          <p:cNvPr id="5" name="Text 2"/>
          <p:cNvSpPr/>
          <p:nvPr/>
        </p:nvSpPr>
        <p:spPr>
          <a:xfrm>
            <a:off x="793790" y="3800356"/>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D4D4D1"/>
                </a:solidFill>
                <a:latin typeface="IBM Plex Sans Medium" pitchFamily="34" charset="0"/>
                <a:ea typeface="IBM Plex Sans Medium" pitchFamily="34" charset="-122"/>
                <a:cs typeface="IBM Plex Sans Medium" pitchFamily="34" charset="-120"/>
              </a:rPr>
              <a:t>Python</a:t>
            </a:r>
            <a:endParaRPr lang="en-US" sz="1250" dirty="0"/>
          </a:p>
        </p:txBody>
      </p:sp>
      <p:sp>
        <p:nvSpPr>
          <p:cNvPr id="6" name="Text 3"/>
          <p:cNvSpPr/>
          <p:nvPr/>
        </p:nvSpPr>
        <p:spPr>
          <a:xfrm>
            <a:off x="793790" y="4079200"/>
            <a:ext cx="3139797" cy="412909"/>
          </a:xfrm>
          <a:prstGeom prst="rect">
            <a:avLst/>
          </a:prstGeom>
          <a:noFill/>
          <a:ln/>
        </p:spPr>
        <p:txBody>
          <a:bodyPr wrap="square" lIns="0" tIns="0" rIns="0" bIns="0" rtlCol="0" anchor="t"/>
          <a:lstStyle/>
          <a:p>
            <a:pPr marL="0" indent="0" algn="l">
              <a:lnSpc>
                <a:spcPts val="1600"/>
              </a:lnSpc>
              <a:buNone/>
            </a:pPr>
            <a:r>
              <a:rPr lang="en-US" sz="1000" dirty="0">
                <a:solidFill>
                  <a:srgbClr val="D4D4D1"/>
                </a:solidFill>
                <a:latin typeface="Roboto" pitchFamily="34" charset="0"/>
                <a:ea typeface="Roboto" pitchFamily="34" charset="-122"/>
                <a:cs typeface="Roboto" pitchFamily="34" charset="-120"/>
              </a:rPr>
              <a:t>Primary programming language providing flexibility and extensive library support for ML development.</a:t>
            </a:r>
            <a:endParaRPr lang="en-US" sz="1000" dirty="0"/>
          </a:p>
        </p:txBody>
      </p:sp>
      <p:pic>
        <p:nvPicPr>
          <p:cNvPr id="7" name="Image 1" descr="preencoded.png"/>
          <p:cNvPicPr>
            <a:picLocks noChangeAspect="1"/>
          </p:cNvPicPr>
          <p:nvPr/>
        </p:nvPicPr>
        <p:blipFill>
          <a:blip r:embed="rId4"/>
          <a:stretch>
            <a:fillRect/>
          </a:stretch>
        </p:blipFill>
        <p:spPr>
          <a:xfrm>
            <a:off x="4094798" y="1630561"/>
            <a:ext cx="2040850" cy="2040850"/>
          </a:xfrm>
          <a:prstGeom prst="rect">
            <a:avLst/>
          </a:prstGeom>
        </p:spPr>
      </p:pic>
      <p:sp>
        <p:nvSpPr>
          <p:cNvPr id="8" name="Text 4"/>
          <p:cNvSpPr/>
          <p:nvPr/>
        </p:nvSpPr>
        <p:spPr>
          <a:xfrm>
            <a:off x="4094798" y="3800356"/>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D4D4D1"/>
                </a:solidFill>
                <a:latin typeface="IBM Plex Sans Medium" pitchFamily="34" charset="0"/>
                <a:ea typeface="IBM Plex Sans Medium" pitchFamily="34" charset="-122"/>
                <a:cs typeface="IBM Plex Sans Medium" pitchFamily="34" charset="-120"/>
              </a:rPr>
              <a:t>TensorFlow</a:t>
            </a:r>
            <a:endParaRPr lang="en-US" sz="1250" dirty="0"/>
          </a:p>
        </p:txBody>
      </p:sp>
      <p:sp>
        <p:nvSpPr>
          <p:cNvPr id="9" name="Text 5"/>
          <p:cNvSpPr/>
          <p:nvPr/>
        </p:nvSpPr>
        <p:spPr>
          <a:xfrm>
            <a:off x="4094798" y="4079200"/>
            <a:ext cx="3139797" cy="412909"/>
          </a:xfrm>
          <a:prstGeom prst="rect">
            <a:avLst/>
          </a:prstGeom>
          <a:noFill/>
          <a:ln/>
        </p:spPr>
        <p:txBody>
          <a:bodyPr wrap="square" lIns="0" tIns="0" rIns="0" bIns="0" rtlCol="0" anchor="t"/>
          <a:lstStyle/>
          <a:p>
            <a:pPr marL="0" indent="0" algn="l">
              <a:lnSpc>
                <a:spcPts val="1600"/>
              </a:lnSpc>
              <a:buNone/>
            </a:pPr>
            <a:r>
              <a:rPr lang="en-US" sz="1000" dirty="0">
                <a:solidFill>
                  <a:srgbClr val="D4D4D1"/>
                </a:solidFill>
                <a:latin typeface="Roboto" pitchFamily="34" charset="0"/>
                <a:ea typeface="Roboto" pitchFamily="34" charset="-122"/>
                <a:cs typeface="Roboto" pitchFamily="34" charset="-120"/>
              </a:rPr>
              <a:t>Google's open-source platform for building and training neural networks at scale.</a:t>
            </a:r>
            <a:endParaRPr lang="en-US" sz="1000" dirty="0"/>
          </a:p>
        </p:txBody>
      </p:sp>
      <p:pic>
        <p:nvPicPr>
          <p:cNvPr id="10" name="Image 2" descr="preencoded.png"/>
          <p:cNvPicPr>
            <a:picLocks noChangeAspect="1"/>
          </p:cNvPicPr>
          <p:nvPr/>
        </p:nvPicPr>
        <p:blipFill>
          <a:blip r:embed="rId5"/>
          <a:stretch>
            <a:fillRect/>
          </a:stretch>
        </p:blipFill>
        <p:spPr>
          <a:xfrm>
            <a:off x="7395805" y="1630561"/>
            <a:ext cx="2040850" cy="2040850"/>
          </a:xfrm>
          <a:prstGeom prst="rect">
            <a:avLst/>
          </a:prstGeom>
        </p:spPr>
      </p:pic>
      <p:sp>
        <p:nvSpPr>
          <p:cNvPr id="11" name="Text 6"/>
          <p:cNvSpPr/>
          <p:nvPr/>
        </p:nvSpPr>
        <p:spPr>
          <a:xfrm>
            <a:off x="7395805" y="3800356"/>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D4D4D1"/>
                </a:solidFill>
                <a:latin typeface="IBM Plex Sans Medium" pitchFamily="34" charset="0"/>
                <a:ea typeface="IBM Plex Sans Medium" pitchFamily="34" charset="-122"/>
                <a:cs typeface="IBM Plex Sans Medium" pitchFamily="34" charset="-120"/>
              </a:rPr>
              <a:t>Keras</a:t>
            </a:r>
            <a:endParaRPr lang="en-US" sz="1250" dirty="0"/>
          </a:p>
        </p:txBody>
      </p:sp>
      <p:sp>
        <p:nvSpPr>
          <p:cNvPr id="12" name="Text 7"/>
          <p:cNvSpPr/>
          <p:nvPr/>
        </p:nvSpPr>
        <p:spPr>
          <a:xfrm>
            <a:off x="7395805" y="4079200"/>
            <a:ext cx="3139797" cy="412909"/>
          </a:xfrm>
          <a:prstGeom prst="rect">
            <a:avLst/>
          </a:prstGeom>
          <a:noFill/>
          <a:ln/>
        </p:spPr>
        <p:txBody>
          <a:bodyPr wrap="square" lIns="0" tIns="0" rIns="0" bIns="0" rtlCol="0" anchor="t"/>
          <a:lstStyle/>
          <a:p>
            <a:pPr marL="0" indent="0" algn="l">
              <a:lnSpc>
                <a:spcPts val="1600"/>
              </a:lnSpc>
              <a:buNone/>
            </a:pPr>
            <a:r>
              <a:rPr lang="en-US" sz="1000" dirty="0">
                <a:solidFill>
                  <a:srgbClr val="D4D4D1"/>
                </a:solidFill>
                <a:latin typeface="Roboto" pitchFamily="34" charset="0"/>
                <a:ea typeface="Roboto" pitchFamily="34" charset="-122"/>
                <a:cs typeface="Roboto" pitchFamily="34" charset="-120"/>
              </a:rPr>
              <a:t>High-level API for rapid prototyping and intuitive model architecture design.</a:t>
            </a:r>
            <a:endParaRPr lang="en-US" sz="1000" dirty="0"/>
          </a:p>
        </p:txBody>
      </p:sp>
      <p:pic>
        <p:nvPicPr>
          <p:cNvPr id="13" name="Image 3" descr="preencoded.png"/>
          <p:cNvPicPr>
            <a:picLocks noChangeAspect="1"/>
          </p:cNvPicPr>
          <p:nvPr/>
        </p:nvPicPr>
        <p:blipFill>
          <a:blip r:embed="rId6"/>
          <a:stretch>
            <a:fillRect/>
          </a:stretch>
        </p:blipFill>
        <p:spPr>
          <a:xfrm>
            <a:off x="10696813" y="1630561"/>
            <a:ext cx="2040850" cy="2040850"/>
          </a:xfrm>
          <a:prstGeom prst="rect">
            <a:avLst/>
          </a:prstGeom>
        </p:spPr>
      </p:pic>
      <p:sp>
        <p:nvSpPr>
          <p:cNvPr id="14" name="Text 8"/>
          <p:cNvSpPr/>
          <p:nvPr/>
        </p:nvSpPr>
        <p:spPr>
          <a:xfrm>
            <a:off x="10696813" y="3800356"/>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D4D4D1"/>
                </a:solidFill>
                <a:latin typeface="IBM Plex Sans Medium" pitchFamily="34" charset="0"/>
                <a:ea typeface="IBM Plex Sans Medium" pitchFamily="34" charset="-122"/>
                <a:cs typeface="IBM Plex Sans Medium" pitchFamily="34" charset="-120"/>
              </a:rPr>
              <a:t>OpenCV</a:t>
            </a:r>
            <a:endParaRPr lang="en-US" sz="1250" dirty="0"/>
          </a:p>
        </p:txBody>
      </p:sp>
      <p:sp>
        <p:nvSpPr>
          <p:cNvPr id="15" name="Text 9"/>
          <p:cNvSpPr/>
          <p:nvPr/>
        </p:nvSpPr>
        <p:spPr>
          <a:xfrm>
            <a:off x="10696813" y="4079200"/>
            <a:ext cx="3139797" cy="412909"/>
          </a:xfrm>
          <a:prstGeom prst="rect">
            <a:avLst/>
          </a:prstGeom>
          <a:noFill/>
          <a:ln/>
        </p:spPr>
        <p:txBody>
          <a:bodyPr wrap="square" lIns="0" tIns="0" rIns="0" bIns="0" rtlCol="0" anchor="t"/>
          <a:lstStyle/>
          <a:p>
            <a:pPr marL="0" indent="0" algn="l">
              <a:lnSpc>
                <a:spcPts val="1600"/>
              </a:lnSpc>
              <a:buNone/>
            </a:pPr>
            <a:r>
              <a:rPr lang="en-US" sz="1000" dirty="0">
                <a:solidFill>
                  <a:srgbClr val="D4D4D1"/>
                </a:solidFill>
                <a:latin typeface="Roboto" pitchFamily="34" charset="0"/>
                <a:ea typeface="Roboto" pitchFamily="34" charset="-122"/>
                <a:cs typeface="Roboto" pitchFamily="34" charset="-120"/>
              </a:rPr>
              <a:t>Computer vision library enabling real-time image processing and face detection capabilities.</a:t>
            </a:r>
            <a:endParaRPr lang="en-US" sz="1000" dirty="0"/>
          </a:p>
        </p:txBody>
      </p:sp>
      <p:pic>
        <p:nvPicPr>
          <p:cNvPr id="16" name="Image 4" descr="preencoded.png"/>
          <p:cNvPicPr>
            <a:picLocks noChangeAspect="1"/>
          </p:cNvPicPr>
          <p:nvPr/>
        </p:nvPicPr>
        <p:blipFill>
          <a:blip r:embed="rId7"/>
          <a:stretch>
            <a:fillRect/>
          </a:stretch>
        </p:blipFill>
        <p:spPr>
          <a:xfrm>
            <a:off x="793790" y="4750117"/>
            <a:ext cx="2040850" cy="2040850"/>
          </a:xfrm>
          <a:prstGeom prst="rect">
            <a:avLst/>
          </a:prstGeom>
        </p:spPr>
      </p:pic>
      <p:sp>
        <p:nvSpPr>
          <p:cNvPr id="17" name="Text 10"/>
          <p:cNvSpPr/>
          <p:nvPr/>
        </p:nvSpPr>
        <p:spPr>
          <a:xfrm>
            <a:off x="793790" y="6919913"/>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D4D4D1"/>
                </a:solidFill>
                <a:latin typeface="IBM Plex Sans Medium" pitchFamily="34" charset="0"/>
                <a:ea typeface="IBM Plex Sans Medium" pitchFamily="34" charset="-122"/>
                <a:cs typeface="IBM Plex Sans Medium" pitchFamily="34" charset="-120"/>
              </a:rPr>
              <a:t>NumPy &amp; Pandas</a:t>
            </a:r>
            <a:endParaRPr lang="en-US" sz="1250" dirty="0"/>
          </a:p>
        </p:txBody>
      </p:sp>
      <p:sp>
        <p:nvSpPr>
          <p:cNvPr id="18" name="Text 11"/>
          <p:cNvSpPr/>
          <p:nvPr/>
        </p:nvSpPr>
        <p:spPr>
          <a:xfrm>
            <a:off x="793790" y="7198757"/>
            <a:ext cx="3139797" cy="412909"/>
          </a:xfrm>
          <a:prstGeom prst="rect">
            <a:avLst/>
          </a:prstGeom>
          <a:noFill/>
          <a:ln/>
        </p:spPr>
        <p:txBody>
          <a:bodyPr wrap="square" lIns="0" tIns="0" rIns="0" bIns="0" rtlCol="0" anchor="t"/>
          <a:lstStyle/>
          <a:p>
            <a:pPr marL="0" indent="0" algn="l">
              <a:lnSpc>
                <a:spcPts val="1600"/>
              </a:lnSpc>
              <a:buNone/>
            </a:pPr>
            <a:r>
              <a:rPr lang="en-US" sz="1000" dirty="0">
                <a:solidFill>
                  <a:srgbClr val="D4D4D1"/>
                </a:solidFill>
                <a:latin typeface="Roboto" pitchFamily="34" charset="0"/>
                <a:ea typeface="Roboto" pitchFamily="34" charset="-122"/>
                <a:cs typeface="Roboto" pitchFamily="34" charset="-120"/>
              </a:rPr>
              <a:t>Essential libraries for numerical computation and efficient data manipulation.</a:t>
            </a:r>
            <a:endParaRPr lang="en-US" sz="1000" dirty="0"/>
          </a:p>
        </p:txBody>
      </p:sp>
      <p:pic>
        <p:nvPicPr>
          <p:cNvPr id="19" name="Image 5" descr="preencoded.png"/>
          <p:cNvPicPr>
            <a:picLocks noChangeAspect="1"/>
          </p:cNvPicPr>
          <p:nvPr/>
        </p:nvPicPr>
        <p:blipFill>
          <a:blip r:embed="rId8"/>
          <a:stretch>
            <a:fillRect/>
          </a:stretch>
        </p:blipFill>
        <p:spPr>
          <a:xfrm>
            <a:off x="4094798" y="4750117"/>
            <a:ext cx="2040850" cy="2040850"/>
          </a:xfrm>
          <a:prstGeom prst="rect">
            <a:avLst/>
          </a:prstGeom>
        </p:spPr>
      </p:pic>
      <p:sp>
        <p:nvSpPr>
          <p:cNvPr id="20" name="Text 12"/>
          <p:cNvSpPr/>
          <p:nvPr/>
        </p:nvSpPr>
        <p:spPr>
          <a:xfrm>
            <a:off x="4094798" y="6919913"/>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D4D4D1"/>
                </a:solidFill>
                <a:latin typeface="IBM Plex Sans Medium" pitchFamily="34" charset="0"/>
                <a:ea typeface="IBM Plex Sans Medium" pitchFamily="34" charset="-122"/>
                <a:cs typeface="IBM Plex Sans Medium" pitchFamily="34" charset="-120"/>
              </a:rPr>
              <a:t>Matplotlib</a:t>
            </a:r>
            <a:endParaRPr lang="en-US" sz="1250" dirty="0"/>
          </a:p>
        </p:txBody>
      </p:sp>
      <p:sp>
        <p:nvSpPr>
          <p:cNvPr id="21" name="Text 13"/>
          <p:cNvSpPr/>
          <p:nvPr/>
        </p:nvSpPr>
        <p:spPr>
          <a:xfrm>
            <a:off x="4094798" y="7198757"/>
            <a:ext cx="3139797" cy="412909"/>
          </a:xfrm>
          <a:prstGeom prst="rect">
            <a:avLst/>
          </a:prstGeom>
          <a:noFill/>
          <a:ln/>
        </p:spPr>
        <p:txBody>
          <a:bodyPr wrap="square" lIns="0" tIns="0" rIns="0" bIns="0" rtlCol="0" anchor="t"/>
          <a:lstStyle/>
          <a:p>
            <a:pPr marL="0" indent="0" algn="l">
              <a:lnSpc>
                <a:spcPts val="1600"/>
              </a:lnSpc>
              <a:buNone/>
            </a:pPr>
            <a:r>
              <a:rPr lang="en-US" sz="1000" dirty="0">
                <a:solidFill>
                  <a:srgbClr val="D4D4D1"/>
                </a:solidFill>
                <a:latin typeface="Roboto" pitchFamily="34" charset="0"/>
                <a:ea typeface="Roboto" pitchFamily="34" charset="-122"/>
                <a:cs typeface="Roboto" pitchFamily="34" charset="-120"/>
              </a:rPr>
              <a:t>Visualization toolkit for generating training metrics, loss curves, and performance plots.</a:t>
            </a:r>
            <a:endParaRPr lang="en-US" sz="1000" dirty="0"/>
          </a:p>
        </p:txBody>
      </p:sp>
      <p:sp>
        <p:nvSpPr>
          <p:cNvPr id="22" name="Rectangle 21">
            <a:extLst>
              <a:ext uri="{FF2B5EF4-FFF2-40B4-BE49-F238E27FC236}">
                <a16:creationId xmlns:a16="http://schemas.microsoft.com/office/drawing/2014/main" id="{DCAD82F6-C4FE-7588-F6CF-513DA203EBF5}"/>
              </a:ext>
            </a:extLst>
          </p:cNvPr>
          <p:cNvSpPr/>
          <p:nvPr/>
        </p:nvSpPr>
        <p:spPr>
          <a:xfrm>
            <a:off x="12830783" y="7694579"/>
            <a:ext cx="1692613" cy="412909"/>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41998"/>
            <a:ext cx="4217551" cy="527090"/>
          </a:xfrm>
          <a:prstGeom prst="rect">
            <a:avLst/>
          </a:prstGeom>
          <a:noFill/>
          <a:ln/>
        </p:spPr>
        <p:txBody>
          <a:bodyPr wrap="none" lIns="0" tIns="0" rIns="0" bIns="0" rtlCol="0" anchor="t"/>
          <a:lstStyle/>
          <a:p>
            <a:pPr marL="0" indent="0" algn="l">
              <a:lnSpc>
                <a:spcPts val="4150"/>
              </a:lnSpc>
              <a:buNone/>
            </a:pPr>
            <a:r>
              <a:rPr lang="en-US" sz="3300" dirty="0">
                <a:solidFill>
                  <a:srgbClr val="F3F3F2"/>
                </a:solidFill>
                <a:latin typeface="IBM Plex Sans Medium" pitchFamily="34" charset="0"/>
                <a:ea typeface="IBM Plex Sans Medium" pitchFamily="34" charset="-122"/>
                <a:cs typeface="IBM Plex Sans Medium" pitchFamily="34" charset="-120"/>
              </a:rPr>
              <a:t>Methodology</a:t>
            </a:r>
            <a:endParaRPr lang="en-US" sz="3300" dirty="0"/>
          </a:p>
        </p:txBody>
      </p:sp>
      <p:sp>
        <p:nvSpPr>
          <p:cNvPr id="3" name="Text 1"/>
          <p:cNvSpPr/>
          <p:nvPr/>
        </p:nvSpPr>
        <p:spPr>
          <a:xfrm>
            <a:off x="793790" y="1606391"/>
            <a:ext cx="13042821" cy="269915"/>
          </a:xfrm>
          <a:prstGeom prst="rect">
            <a:avLst/>
          </a:prstGeom>
          <a:noFill/>
          <a:ln/>
        </p:spPr>
        <p:txBody>
          <a:bodyPr wrap="non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Our development process followed a systematic six-phase approach, ensuring rigorous testing and optimization at each stage from data preparation through deployment.</a:t>
            </a:r>
            <a:endParaRPr lang="en-US" sz="1300" dirty="0"/>
          </a:p>
        </p:txBody>
      </p:sp>
      <p:sp>
        <p:nvSpPr>
          <p:cNvPr id="4" name="Text 2"/>
          <p:cNvSpPr/>
          <p:nvPr/>
        </p:nvSpPr>
        <p:spPr>
          <a:xfrm>
            <a:off x="793790" y="2066092"/>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D4D4D1"/>
                </a:solidFill>
                <a:latin typeface="IBM Plex Sans Light" pitchFamily="34" charset="0"/>
                <a:ea typeface="IBM Plex Sans Light" pitchFamily="34" charset="-122"/>
                <a:cs typeface="IBM Plex Sans Light" pitchFamily="34" charset="-120"/>
              </a:rPr>
              <a:t>01</a:t>
            </a:r>
            <a:endParaRPr lang="en-US" sz="1300" dirty="0"/>
          </a:p>
        </p:txBody>
      </p:sp>
      <p:sp>
        <p:nvSpPr>
          <p:cNvPr id="5" name="Shape 3"/>
          <p:cNvSpPr/>
          <p:nvPr/>
        </p:nvSpPr>
        <p:spPr>
          <a:xfrm>
            <a:off x="793790" y="2329934"/>
            <a:ext cx="6437114" cy="22860"/>
          </a:xfrm>
          <a:prstGeom prst="rect">
            <a:avLst/>
          </a:prstGeom>
          <a:solidFill>
            <a:srgbClr val="FFBC8F"/>
          </a:solidFill>
          <a:ln/>
        </p:spPr>
        <p:txBody>
          <a:bodyPr/>
          <a:lstStyle/>
          <a:p>
            <a:endParaRPr lang="en-IN"/>
          </a:p>
        </p:txBody>
      </p:sp>
      <p:sp>
        <p:nvSpPr>
          <p:cNvPr id="6" name="Text 4"/>
          <p:cNvSpPr/>
          <p:nvPr/>
        </p:nvSpPr>
        <p:spPr>
          <a:xfrm>
            <a:off x="793790" y="2459950"/>
            <a:ext cx="3088838" cy="263485"/>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Data Collection &amp; Preprocessing</a:t>
            </a:r>
            <a:endParaRPr lang="en-US" sz="1650" dirty="0"/>
          </a:p>
        </p:txBody>
      </p:sp>
      <p:sp>
        <p:nvSpPr>
          <p:cNvPr id="7" name="Text 5"/>
          <p:cNvSpPr/>
          <p:nvPr/>
        </p:nvSpPr>
        <p:spPr>
          <a:xfrm>
            <a:off x="793790" y="2824639"/>
            <a:ext cx="6437114" cy="80974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Acquired dataset from Kaggle, performed quality checks, removed duplicates, balanced class distribution, and applied augmentation techniques including rotation, flip, brightness adjustment, and zoom to enhance model robustness.</a:t>
            </a:r>
            <a:endParaRPr lang="en-US" sz="1300" dirty="0"/>
          </a:p>
        </p:txBody>
      </p:sp>
      <p:sp>
        <p:nvSpPr>
          <p:cNvPr id="8" name="Text 6"/>
          <p:cNvSpPr/>
          <p:nvPr/>
        </p:nvSpPr>
        <p:spPr>
          <a:xfrm>
            <a:off x="7399496" y="2066092"/>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D4D4D1"/>
                </a:solidFill>
                <a:latin typeface="IBM Plex Sans Light" pitchFamily="34" charset="0"/>
                <a:ea typeface="IBM Plex Sans Light" pitchFamily="34" charset="-122"/>
                <a:cs typeface="IBM Plex Sans Light" pitchFamily="34" charset="-120"/>
              </a:rPr>
              <a:t>02</a:t>
            </a:r>
            <a:endParaRPr lang="en-US" sz="1300" dirty="0"/>
          </a:p>
        </p:txBody>
      </p:sp>
      <p:sp>
        <p:nvSpPr>
          <p:cNvPr id="9" name="Shape 7"/>
          <p:cNvSpPr/>
          <p:nvPr/>
        </p:nvSpPr>
        <p:spPr>
          <a:xfrm>
            <a:off x="7399496" y="2329934"/>
            <a:ext cx="6437114" cy="22860"/>
          </a:xfrm>
          <a:prstGeom prst="rect">
            <a:avLst/>
          </a:prstGeom>
          <a:solidFill>
            <a:srgbClr val="FFBC8F"/>
          </a:solidFill>
          <a:ln/>
        </p:spPr>
        <p:txBody>
          <a:bodyPr/>
          <a:lstStyle/>
          <a:p>
            <a:endParaRPr lang="en-IN"/>
          </a:p>
        </p:txBody>
      </p:sp>
      <p:sp>
        <p:nvSpPr>
          <p:cNvPr id="10" name="Text 8"/>
          <p:cNvSpPr/>
          <p:nvPr/>
        </p:nvSpPr>
        <p:spPr>
          <a:xfrm>
            <a:off x="7399496" y="2459950"/>
            <a:ext cx="3599736" cy="263485"/>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Model Design using CNN Architecture</a:t>
            </a:r>
            <a:endParaRPr lang="en-US" sz="1650" dirty="0"/>
          </a:p>
        </p:txBody>
      </p:sp>
      <p:sp>
        <p:nvSpPr>
          <p:cNvPr id="11" name="Text 9"/>
          <p:cNvSpPr/>
          <p:nvPr/>
        </p:nvSpPr>
        <p:spPr>
          <a:xfrm>
            <a:off x="7399496" y="2824639"/>
            <a:ext cx="6437114" cy="80974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Designed custom convolutional neural network with multiple convolutional layers, max-pooling operations, dropout regularization, and dense layers. Architecture optimized for binary classification with sigmoid activation in output layer.</a:t>
            </a:r>
            <a:endParaRPr lang="en-US" sz="1300" dirty="0"/>
          </a:p>
        </p:txBody>
      </p:sp>
      <p:sp>
        <p:nvSpPr>
          <p:cNvPr id="12" name="Text 10"/>
          <p:cNvSpPr/>
          <p:nvPr/>
        </p:nvSpPr>
        <p:spPr>
          <a:xfrm>
            <a:off x="793790" y="3929420"/>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D4D4D1"/>
                </a:solidFill>
                <a:latin typeface="IBM Plex Sans Light" pitchFamily="34" charset="0"/>
                <a:ea typeface="IBM Plex Sans Light" pitchFamily="34" charset="-122"/>
                <a:cs typeface="IBM Plex Sans Light" pitchFamily="34" charset="-120"/>
              </a:rPr>
              <a:t>03</a:t>
            </a:r>
            <a:endParaRPr lang="en-US" sz="1300" dirty="0"/>
          </a:p>
        </p:txBody>
      </p:sp>
      <p:sp>
        <p:nvSpPr>
          <p:cNvPr id="13" name="Shape 11"/>
          <p:cNvSpPr/>
          <p:nvPr/>
        </p:nvSpPr>
        <p:spPr>
          <a:xfrm>
            <a:off x="793790" y="4193262"/>
            <a:ext cx="6437114" cy="22860"/>
          </a:xfrm>
          <a:prstGeom prst="rect">
            <a:avLst/>
          </a:prstGeom>
          <a:solidFill>
            <a:srgbClr val="FFBC8F"/>
          </a:solidFill>
          <a:ln/>
        </p:spPr>
        <p:txBody>
          <a:bodyPr/>
          <a:lstStyle/>
          <a:p>
            <a:endParaRPr lang="en-IN"/>
          </a:p>
        </p:txBody>
      </p:sp>
      <p:sp>
        <p:nvSpPr>
          <p:cNvPr id="14" name="Text 12"/>
          <p:cNvSpPr/>
          <p:nvPr/>
        </p:nvSpPr>
        <p:spPr>
          <a:xfrm>
            <a:off x="793790" y="4323278"/>
            <a:ext cx="3151227" cy="263485"/>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Model Training using TensorFlow</a:t>
            </a:r>
            <a:endParaRPr lang="en-US" sz="1650" dirty="0"/>
          </a:p>
        </p:txBody>
      </p:sp>
      <p:sp>
        <p:nvSpPr>
          <p:cNvPr id="15" name="Text 13"/>
          <p:cNvSpPr/>
          <p:nvPr/>
        </p:nvSpPr>
        <p:spPr>
          <a:xfrm>
            <a:off x="793790" y="4687967"/>
            <a:ext cx="6437114" cy="80974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Compiled model with Adam optimizer and binary cross-entropy loss function. Trained for 20 epochs with batch size of 32, implementing early stopping and learning rate reduction callbacks to prevent overfitting.</a:t>
            </a:r>
            <a:endParaRPr lang="en-US" sz="1300" dirty="0"/>
          </a:p>
        </p:txBody>
      </p:sp>
      <p:sp>
        <p:nvSpPr>
          <p:cNvPr id="16" name="Text 14"/>
          <p:cNvSpPr/>
          <p:nvPr/>
        </p:nvSpPr>
        <p:spPr>
          <a:xfrm>
            <a:off x="7399496" y="3929420"/>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D4D4D1"/>
                </a:solidFill>
                <a:latin typeface="IBM Plex Sans Light" pitchFamily="34" charset="0"/>
                <a:ea typeface="IBM Plex Sans Light" pitchFamily="34" charset="-122"/>
                <a:cs typeface="IBM Plex Sans Light" pitchFamily="34" charset="-120"/>
              </a:rPr>
              <a:t>04</a:t>
            </a:r>
            <a:endParaRPr lang="en-US" sz="1300" dirty="0"/>
          </a:p>
        </p:txBody>
      </p:sp>
      <p:sp>
        <p:nvSpPr>
          <p:cNvPr id="17" name="Shape 15"/>
          <p:cNvSpPr/>
          <p:nvPr/>
        </p:nvSpPr>
        <p:spPr>
          <a:xfrm>
            <a:off x="7399496" y="4193262"/>
            <a:ext cx="6437114" cy="22860"/>
          </a:xfrm>
          <a:prstGeom prst="rect">
            <a:avLst/>
          </a:prstGeom>
          <a:solidFill>
            <a:srgbClr val="FFBC8F"/>
          </a:solidFill>
          <a:ln/>
        </p:spPr>
        <p:txBody>
          <a:bodyPr/>
          <a:lstStyle/>
          <a:p>
            <a:endParaRPr lang="en-IN"/>
          </a:p>
        </p:txBody>
      </p:sp>
      <p:sp>
        <p:nvSpPr>
          <p:cNvPr id="18" name="Text 16"/>
          <p:cNvSpPr/>
          <p:nvPr/>
        </p:nvSpPr>
        <p:spPr>
          <a:xfrm>
            <a:off x="7399496" y="4323278"/>
            <a:ext cx="2896314" cy="263485"/>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Evaluation &amp; Accuracy Testing</a:t>
            </a:r>
            <a:endParaRPr lang="en-US" sz="1650" dirty="0"/>
          </a:p>
        </p:txBody>
      </p:sp>
      <p:sp>
        <p:nvSpPr>
          <p:cNvPr id="19" name="Text 17"/>
          <p:cNvSpPr/>
          <p:nvPr/>
        </p:nvSpPr>
        <p:spPr>
          <a:xfrm>
            <a:off x="7399496" y="4687967"/>
            <a:ext cx="6437114" cy="80974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Evaluated performance on holdout test set using accuracy, precision, recall, and F1-score metrics. Generated confusion matrix and ROC curves to assess classification quality across both classes.</a:t>
            </a:r>
            <a:endParaRPr lang="en-US" sz="1300" dirty="0"/>
          </a:p>
        </p:txBody>
      </p:sp>
      <p:sp>
        <p:nvSpPr>
          <p:cNvPr id="20" name="Text 18"/>
          <p:cNvSpPr/>
          <p:nvPr/>
        </p:nvSpPr>
        <p:spPr>
          <a:xfrm>
            <a:off x="793790" y="5792748"/>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D4D4D1"/>
                </a:solidFill>
                <a:latin typeface="IBM Plex Sans Light" pitchFamily="34" charset="0"/>
                <a:ea typeface="IBM Plex Sans Light" pitchFamily="34" charset="-122"/>
                <a:cs typeface="IBM Plex Sans Light" pitchFamily="34" charset="-120"/>
              </a:rPr>
              <a:t>05</a:t>
            </a:r>
            <a:endParaRPr lang="en-US" sz="1300" dirty="0"/>
          </a:p>
        </p:txBody>
      </p:sp>
      <p:sp>
        <p:nvSpPr>
          <p:cNvPr id="21" name="Shape 19"/>
          <p:cNvSpPr/>
          <p:nvPr/>
        </p:nvSpPr>
        <p:spPr>
          <a:xfrm>
            <a:off x="793790" y="6056590"/>
            <a:ext cx="6437114" cy="22860"/>
          </a:xfrm>
          <a:prstGeom prst="rect">
            <a:avLst/>
          </a:prstGeom>
          <a:solidFill>
            <a:srgbClr val="FFBC8F"/>
          </a:solidFill>
          <a:ln/>
        </p:spPr>
        <p:txBody>
          <a:bodyPr/>
          <a:lstStyle/>
          <a:p>
            <a:endParaRPr lang="en-IN"/>
          </a:p>
        </p:txBody>
      </p:sp>
      <p:sp>
        <p:nvSpPr>
          <p:cNvPr id="22" name="Text 20"/>
          <p:cNvSpPr/>
          <p:nvPr/>
        </p:nvSpPr>
        <p:spPr>
          <a:xfrm>
            <a:off x="793790" y="6186607"/>
            <a:ext cx="3443407" cy="263485"/>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Integration with Real-time Webcam</a:t>
            </a:r>
            <a:endParaRPr lang="en-US" sz="1650" dirty="0"/>
          </a:p>
        </p:txBody>
      </p:sp>
      <p:sp>
        <p:nvSpPr>
          <p:cNvPr id="23" name="Text 21"/>
          <p:cNvSpPr/>
          <p:nvPr/>
        </p:nvSpPr>
        <p:spPr>
          <a:xfrm>
            <a:off x="793790" y="6551295"/>
            <a:ext cx="6437114" cy="80974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Integrated trained model with OpenCV's video capture functionality, implementing frame-by-frame processing pipeline with face detection and classification overlay display.</a:t>
            </a:r>
            <a:endParaRPr lang="en-US" sz="1300" dirty="0"/>
          </a:p>
        </p:txBody>
      </p:sp>
      <p:sp>
        <p:nvSpPr>
          <p:cNvPr id="24" name="Text 22"/>
          <p:cNvSpPr/>
          <p:nvPr/>
        </p:nvSpPr>
        <p:spPr>
          <a:xfrm>
            <a:off x="7399496" y="5792748"/>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D4D4D1"/>
                </a:solidFill>
                <a:latin typeface="IBM Plex Sans Light" pitchFamily="34" charset="0"/>
                <a:ea typeface="IBM Plex Sans Light" pitchFamily="34" charset="-122"/>
                <a:cs typeface="IBM Plex Sans Light" pitchFamily="34" charset="-120"/>
              </a:rPr>
              <a:t>06</a:t>
            </a:r>
            <a:endParaRPr lang="en-US" sz="1300" dirty="0"/>
          </a:p>
        </p:txBody>
      </p:sp>
      <p:sp>
        <p:nvSpPr>
          <p:cNvPr id="25" name="Shape 23"/>
          <p:cNvSpPr/>
          <p:nvPr/>
        </p:nvSpPr>
        <p:spPr>
          <a:xfrm>
            <a:off x="7399496" y="6056590"/>
            <a:ext cx="6437114" cy="22860"/>
          </a:xfrm>
          <a:prstGeom prst="rect">
            <a:avLst/>
          </a:prstGeom>
          <a:solidFill>
            <a:srgbClr val="FFBC8F"/>
          </a:solidFill>
          <a:ln/>
        </p:spPr>
        <p:txBody>
          <a:bodyPr/>
          <a:lstStyle/>
          <a:p>
            <a:endParaRPr lang="en-IN"/>
          </a:p>
        </p:txBody>
      </p:sp>
      <p:sp>
        <p:nvSpPr>
          <p:cNvPr id="26" name="Text 24"/>
          <p:cNvSpPr/>
          <p:nvPr/>
        </p:nvSpPr>
        <p:spPr>
          <a:xfrm>
            <a:off x="7399496" y="6186607"/>
            <a:ext cx="2805232" cy="263485"/>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Deployment for Practical Use</a:t>
            </a:r>
            <a:endParaRPr lang="en-US" sz="1650" dirty="0"/>
          </a:p>
        </p:txBody>
      </p:sp>
      <p:sp>
        <p:nvSpPr>
          <p:cNvPr id="27" name="Text 25"/>
          <p:cNvSpPr/>
          <p:nvPr/>
        </p:nvSpPr>
        <p:spPr>
          <a:xfrm>
            <a:off x="7399496" y="6551295"/>
            <a:ext cx="6437114" cy="809744"/>
          </a:xfrm>
          <a:prstGeom prst="rect">
            <a:avLst/>
          </a:prstGeom>
          <a:noFill/>
          <a:ln/>
        </p:spPr>
        <p:txBody>
          <a:bodyPr wrap="squar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Packaged solution as standalone application with user-friendly interface, tested across different hardware configurations, and documented deployment procedures for production environments.</a:t>
            </a:r>
            <a:endParaRPr lang="en-US" sz="1300" dirty="0"/>
          </a:p>
        </p:txBody>
      </p:sp>
      <p:sp>
        <p:nvSpPr>
          <p:cNvPr id="28" name="Rectangle 27">
            <a:extLst>
              <a:ext uri="{FF2B5EF4-FFF2-40B4-BE49-F238E27FC236}">
                <a16:creationId xmlns:a16="http://schemas.microsoft.com/office/drawing/2014/main" id="{AC5B06A6-1FB2-908C-72F2-3F49A2A77951}"/>
              </a:ext>
            </a:extLst>
          </p:cNvPr>
          <p:cNvSpPr/>
          <p:nvPr/>
        </p:nvSpPr>
        <p:spPr>
          <a:xfrm>
            <a:off x="12801600" y="7733489"/>
            <a:ext cx="1731523" cy="366247"/>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45889" y="365046"/>
            <a:ext cx="1811774" cy="226457"/>
          </a:xfrm>
          <a:prstGeom prst="rect">
            <a:avLst/>
          </a:prstGeom>
          <a:noFill/>
          <a:ln/>
        </p:spPr>
        <p:txBody>
          <a:bodyPr wrap="none" lIns="0" tIns="0" rIns="0" bIns="0" rtlCol="0" anchor="t"/>
          <a:lstStyle/>
          <a:p>
            <a:pPr marL="0" indent="0" algn="l">
              <a:lnSpc>
                <a:spcPts val="1750"/>
              </a:lnSpc>
              <a:buNone/>
            </a:pPr>
            <a:r>
              <a:rPr lang="en-US" sz="1400" dirty="0">
                <a:solidFill>
                  <a:srgbClr val="F3F3F2"/>
                </a:solidFill>
                <a:latin typeface="IBM Plex Sans Medium" pitchFamily="34" charset="0"/>
                <a:ea typeface="IBM Plex Sans Medium" pitchFamily="34" charset="-122"/>
                <a:cs typeface="IBM Plex Sans Medium" pitchFamily="34" charset="-120"/>
              </a:rPr>
              <a:t>Performance Metrics</a:t>
            </a:r>
            <a:endParaRPr lang="en-US" sz="1400" dirty="0"/>
          </a:p>
        </p:txBody>
      </p:sp>
      <p:sp>
        <p:nvSpPr>
          <p:cNvPr id="4" name="Text 1"/>
          <p:cNvSpPr/>
          <p:nvPr/>
        </p:nvSpPr>
        <p:spPr>
          <a:xfrm>
            <a:off x="445889" y="700207"/>
            <a:ext cx="8252222" cy="115967"/>
          </a:xfrm>
          <a:prstGeom prst="rect">
            <a:avLst/>
          </a:prstGeom>
          <a:noFill/>
          <a:ln/>
        </p:spPr>
        <p:txBody>
          <a:bodyPr wrap="none" lIns="0" tIns="0" rIns="0" bIns="0" rtlCol="0" anchor="t"/>
          <a:lstStyle/>
          <a:p>
            <a:pPr marL="0" indent="0" algn="l">
              <a:lnSpc>
                <a:spcPts val="900"/>
              </a:lnSpc>
              <a:buNone/>
            </a:pPr>
            <a:r>
              <a:rPr lang="en-US" sz="550" dirty="0">
                <a:solidFill>
                  <a:srgbClr val="D4D4D1"/>
                </a:solidFill>
                <a:latin typeface="Roboto" pitchFamily="34" charset="0"/>
                <a:ea typeface="Roboto" pitchFamily="34" charset="-122"/>
                <a:cs typeface="Roboto" pitchFamily="34" charset="-120"/>
              </a:rPr>
              <a:t>Our face mask detection model demonstrates exceptional performance across all evaluation metrics, validating its readiness for real-world deployment in critical public health monitoring scenarios.</a:t>
            </a:r>
            <a:endParaRPr lang="en-US" sz="550" dirty="0"/>
          </a:p>
        </p:txBody>
      </p:sp>
      <p:sp>
        <p:nvSpPr>
          <p:cNvPr id="5" name="Text 2"/>
          <p:cNvSpPr/>
          <p:nvPr/>
        </p:nvSpPr>
        <p:spPr>
          <a:xfrm>
            <a:off x="4126230" y="1368623"/>
            <a:ext cx="891302" cy="181094"/>
          </a:xfrm>
          <a:prstGeom prst="rect">
            <a:avLst/>
          </a:prstGeom>
          <a:noFill/>
          <a:ln/>
        </p:spPr>
        <p:txBody>
          <a:bodyPr wrap="none" lIns="0" tIns="0" rIns="0" bIns="0" rtlCol="0" anchor="t"/>
          <a:lstStyle/>
          <a:p>
            <a:pPr marL="0" indent="0" algn="ctr">
              <a:lnSpc>
                <a:spcPts val="1400"/>
              </a:lnSpc>
              <a:buNone/>
            </a:pPr>
            <a:r>
              <a:rPr lang="en-US" sz="1400" dirty="0">
                <a:solidFill>
                  <a:srgbClr val="D4D4D1"/>
                </a:solidFill>
                <a:latin typeface="IBM Plex Sans Medium" pitchFamily="34" charset="0"/>
                <a:ea typeface="IBM Plex Sans Medium" pitchFamily="34" charset="-122"/>
                <a:cs typeface="IBM Plex Sans Medium" pitchFamily="34" charset="-120"/>
              </a:rPr>
              <a:t>95%</a:t>
            </a:r>
            <a:endParaRPr lang="en-US" sz="1400" dirty="0"/>
          </a:p>
        </p:txBody>
      </p:sp>
      <p:pic>
        <p:nvPicPr>
          <p:cNvPr id="6" name="Image 1" descr="preencoded.png"/>
          <p:cNvPicPr>
            <a:picLocks noChangeAspect="1"/>
          </p:cNvPicPr>
          <p:nvPr/>
        </p:nvPicPr>
        <p:blipFill>
          <a:blip r:embed="rId4"/>
          <a:stretch>
            <a:fillRect/>
          </a:stretch>
        </p:blipFill>
        <p:spPr>
          <a:xfrm>
            <a:off x="4028480" y="915710"/>
            <a:ext cx="1087041" cy="1087041"/>
          </a:xfrm>
          <a:prstGeom prst="rect">
            <a:avLst/>
          </a:prstGeom>
        </p:spPr>
      </p:pic>
      <p:sp>
        <p:nvSpPr>
          <p:cNvPr id="7" name="Text 3"/>
          <p:cNvSpPr/>
          <p:nvPr/>
        </p:nvSpPr>
        <p:spPr>
          <a:xfrm>
            <a:off x="4119086" y="2093238"/>
            <a:ext cx="905828" cy="113228"/>
          </a:xfrm>
          <a:prstGeom prst="rect">
            <a:avLst/>
          </a:prstGeom>
          <a:noFill/>
          <a:ln/>
        </p:spPr>
        <p:txBody>
          <a:bodyPr wrap="none" lIns="0" tIns="0" rIns="0" bIns="0" rtlCol="0" anchor="t"/>
          <a:lstStyle/>
          <a:p>
            <a:pPr marL="0" indent="0" algn="ctr">
              <a:lnSpc>
                <a:spcPts val="850"/>
              </a:lnSpc>
              <a:buNone/>
            </a:pPr>
            <a:r>
              <a:rPr lang="en-US" sz="700" dirty="0">
                <a:solidFill>
                  <a:srgbClr val="D4D4D1"/>
                </a:solidFill>
                <a:latin typeface="IBM Plex Sans Medium" pitchFamily="34" charset="0"/>
                <a:ea typeface="IBM Plex Sans Medium" pitchFamily="34" charset="-122"/>
                <a:cs typeface="IBM Plex Sans Medium" pitchFamily="34" charset="-120"/>
              </a:rPr>
              <a:t>Accuracy</a:t>
            </a:r>
            <a:endParaRPr lang="en-US" sz="700" dirty="0"/>
          </a:p>
        </p:txBody>
      </p:sp>
      <p:sp>
        <p:nvSpPr>
          <p:cNvPr id="8" name="Text 4"/>
          <p:cNvSpPr/>
          <p:nvPr/>
        </p:nvSpPr>
        <p:spPr>
          <a:xfrm>
            <a:off x="445889" y="2249924"/>
            <a:ext cx="8252222" cy="115967"/>
          </a:xfrm>
          <a:prstGeom prst="rect">
            <a:avLst/>
          </a:prstGeom>
          <a:noFill/>
          <a:ln/>
        </p:spPr>
        <p:txBody>
          <a:bodyPr wrap="none" lIns="0" tIns="0" rIns="0" bIns="0" rtlCol="0" anchor="t"/>
          <a:lstStyle/>
          <a:p>
            <a:pPr marL="0" indent="0" algn="ctr">
              <a:lnSpc>
                <a:spcPts val="900"/>
              </a:lnSpc>
              <a:buNone/>
            </a:pPr>
            <a:r>
              <a:rPr lang="en-US" sz="550" dirty="0">
                <a:solidFill>
                  <a:srgbClr val="D4D4D1"/>
                </a:solidFill>
                <a:latin typeface="Roboto" pitchFamily="34" charset="0"/>
                <a:ea typeface="Roboto" pitchFamily="34" charset="-122"/>
                <a:cs typeface="Roboto" pitchFamily="34" charset="-120"/>
              </a:rPr>
              <a:t>Overall correct classifications</a:t>
            </a:r>
            <a:endParaRPr lang="en-US" sz="550" dirty="0"/>
          </a:p>
        </p:txBody>
      </p:sp>
      <p:sp>
        <p:nvSpPr>
          <p:cNvPr id="9" name="Text 5"/>
          <p:cNvSpPr/>
          <p:nvPr/>
        </p:nvSpPr>
        <p:spPr>
          <a:xfrm>
            <a:off x="4126230" y="2981801"/>
            <a:ext cx="891302" cy="181094"/>
          </a:xfrm>
          <a:prstGeom prst="rect">
            <a:avLst/>
          </a:prstGeom>
          <a:noFill/>
          <a:ln/>
        </p:spPr>
        <p:txBody>
          <a:bodyPr wrap="none" lIns="0" tIns="0" rIns="0" bIns="0" rtlCol="0" anchor="t"/>
          <a:lstStyle/>
          <a:p>
            <a:pPr marL="0" indent="0" algn="ctr">
              <a:lnSpc>
                <a:spcPts val="1400"/>
              </a:lnSpc>
              <a:buNone/>
            </a:pPr>
            <a:r>
              <a:rPr lang="en-US" sz="1400" dirty="0">
                <a:solidFill>
                  <a:srgbClr val="D4D4D1"/>
                </a:solidFill>
                <a:latin typeface="IBM Plex Sans Medium" pitchFamily="34" charset="0"/>
                <a:ea typeface="IBM Plex Sans Medium" pitchFamily="34" charset="-122"/>
                <a:cs typeface="IBM Plex Sans Medium" pitchFamily="34" charset="-120"/>
              </a:rPr>
              <a:t>93%</a:t>
            </a:r>
            <a:endParaRPr lang="en-US" sz="1400" dirty="0"/>
          </a:p>
        </p:txBody>
      </p:sp>
      <p:pic>
        <p:nvPicPr>
          <p:cNvPr id="10" name="Image 2" descr="preencoded.png"/>
          <p:cNvPicPr>
            <a:picLocks noChangeAspect="1"/>
          </p:cNvPicPr>
          <p:nvPr/>
        </p:nvPicPr>
        <p:blipFill>
          <a:blip r:embed="rId5"/>
          <a:stretch>
            <a:fillRect/>
          </a:stretch>
        </p:blipFill>
        <p:spPr>
          <a:xfrm>
            <a:off x="4028480" y="2528888"/>
            <a:ext cx="1087041" cy="1087041"/>
          </a:xfrm>
          <a:prstGeom prst="rect">
            <a:avLst/>
          </a:prstGeom>
        </p:spPr>
      </p:pic>
      <p:sp>
        <p:nvSpPr>
          <p:cNvPr id="11" name="Text 6"/>
          <p:cNvSpPr/>
          <p:nvPr/>
        </p:nvSpPr>
        <p:spPr>
          <a:xfrm>
            <a:off x="4119086" y="3706416"/>
            <a:ext cx="905828" cy="113228"/>
          </a:xfrm>
          <a:prstGeom prst="rect">
            <a:avLst/>
          </a:prstGeom>
          <a:noFill/>
          <a:ln/>
        </p:spPr>
        <p:txBody>
          <a:bodyPr wrap="none" lIns="0" tIns="0" rIns="0" bIns="0" rtlCol="0" anchor="t"/>
          <a:lstStyle/>
          <a:p>
            <a:pPr marL="0" indent="0" algn="ctr">
              <a:lnSpc>
                <a:spcPts val="850"/>
              </a:lnSpc>
              <a:buNone/>
            </a:pPr>
            <a:r>
              <a:rPr lang="en-US" sz="700" dirty="0">
                <a:solidFill>
                  <a:srgbClr val="D4D4D1"/>
                </a:solidFill>
                <a:latin typeface="IBM Plex Sans Medium" pitchFamily="34" charset="0"/>
                <a:ea typeface="IBM Plex Sans Medium" pitchFamily="34" charset="-122"/>
                <a:cs typeface="IBM Plex Sans Medium" pitchFamily="34" charset="-120"/>
              </a:rPr>
              <a:t>Precision</a:t>
            </a:r>
            <a:endParaRPr lang="en-US" sz="700" dirty="0"/>
          </a:p>
        </p:txBody>
      </p:sp>
      <p:sp>
        <p:nvSpPr>
          <p:cNvPr id="12" name="Text 7"/>
          <p:cNvSpPr/>
          <p:nvPr/>
        </p:nvSpPr>
        <p:spPr>
          <a:xfrm>
            <a:off x="445889" y="3863102"/>
            <a:ext cx="8252222" cy="115967"/>
          </a:xfrm>
          <a:prstGeom prst="rect">
            <a:avLst/>
          </a:prstGeom>
          <a:noFill/>
          <a:ln/>
        </p:spPr>
        <p:txBody>
          <a:bodyPr wrap="none" lIns="0" tIns="0" rIns="0" bIns="0" rtlCol="0" anchor="t"/>
          <a:lstStyle/>
          <a:p>
            <a:pPr marL="0" indent="0" algn="ctr">
              <a:lnSpc>
                <a:spcPts val="900"/>
              </a:lnSpc>
              <a:buNone/>
            </a:pPr>
            <a:r>
              <a:rPr lang="en-US" sz="550" dirty="0">
                <a:solidFill>
                  <a:srgbClr val="D4D4D1"/>
                </a:solidFill>
                <a:latin typeface="Roboto" pitchFamily="34" charset="0"/>
                <a:ea typeface="Roboto" pitchFamily="34" charset="-122"/>
                <a:cs typeface="Roboto" pitchFamily="34" charset="-120"/>
              </a:rPr>
              <a:t>True positive reliability</a:t>
            </a:r>
            <a:endParaRPr lang="en-US" sz="550" dirty="0"/>
          </a:p>
        </p:txBody>
      </p:sp>
      <p:sp>
        <p:nvSpPr>
          <p:cNvPr id="13" name="Text 8"/>
          <p:cNvSpPr/>
          <p:nvPr/>
        </p:nvSpPr>
        <p:spPr>
          <a:xfrm>
            <a:off x="4126230" y="4594979"/>
            <a:ext cx="891302" cy="181094"/>
          </a:xfrm>
          <a:prstGeom prst="rect">
            <a:avLst/>
          </a:prstGeom>
          <a:noFill/>
          <a:ln/>
        </p:spPr>
        <p:txBody>
          <a:bodyPr wrap="none" lIns="0" tIns="0" rIns="0" bIns="0" rtlCol="0" anchor="t"/>
          <a:lstStyle/>
          <a:p>
            <a:pPr marL="0" indent="0" algn="ctr">
              <a:lnSpc>
                <a:spcPts val="1400"/>
              </a:lnSpc>
              <a:buNone/>
            </a:pPr>
            <a:r>
              <a:rPr lang="en-US" sz="1400" dirty="0">
                <a:solidFill>
                  <a:srgbClr val="D4D4D1"/>
                </a:solidFill>
                <a:latin typeface="IBM Plex Sans Medium" pitchFamily="34" charset="0"/>
                <a:ea typeface="IBM Plex Sans Medium" pitchFamily="34" charset="-122"/>
                <a:cs typeface="IBM Plex Sans Medium" pitchFamily="34" charset="-120"/>
              </a:rPr>
              <a:t>94%</a:t>
            </a:r>
            <a:endParaRPr lang="en-US" sz="1400" dirty="0"/>
          </a:p>
        </p:txBody>
      </p:sp>
      <p:pic>
        <p:nvPicPr>
          <p:cNvPr id="14" name="Image 3" descr="preencoded.png"/>
          <p:cNvPicPr>
            <a:picLocks noChangeAspect="1"/>
          </p:cNvPicPr>
          <p:nvPr/>
        </p:nvPicPr>
        <p:blipFill>
          <a:blip r:embed="rId6"/>
          <a:stretch>
            <a:fillRect/>
          </a:stretch>
        </p:blipFill>
        <p:spPr>
          <a:xfrm>
            <a:off x="4028480" y="4142065"/>
            <a:ext cx="1087041" cy="1087041"/>
          </a:xfrm>
          <a:prstGeom prst="rect">
            <a:avLst/>
          </a:prstGeom>
        </p:spPr>
      </p:pic>
      <p:sp>
        <p:nvSpPr>
          <p:cNvPr id="15" name="Text 9"/>
          <p:cNvSpPr/>
          <p:nvPr/>
        </p:nvSpPr>
        <p:spPr>
          <a:xfrm>
            <a:off x="4119086" y="5319593"/>
            <a:ext cx="905828" cy="113228"/>
          </a:xfrm>
          <a:prstGeom prst="rect">
            <a:avLst/>
          </a:prstGeom>
          <a:noFill/>
          <a:ln/>
        </p:spPr>
        <p:txBody>
          <a:bodyPr wrap="none" lIns="0" tIns="0" rIns="0" bIns="0" rtlCol="0" anchor="t"/>
          <a:lstStyle/>
          <a:p>
            <a:pPr marL="0" indent="0" algn="ctr">
              <a:lnSpc>
                <a:spcPts val="850"/>
              </a:lnSpc>
              <a:buNone/>
            </a:pPr>
            <a:r>
              <a:rPr lang="en-US" sz="700" dirty="0">
                <a:solidFill>
                  <a:srgbClr val="D4D4D1"/>
                </a:solidFill>
                <a:latin typeface="IBM Plex Sans Medium" pitchFamily="34" charset="0"/>
                <a:ea typeface="IBM Plex Sans Medium" pitchFamily="34" charset="-122"/>
                <a:cs typeface="IBM Plex Sans Medium" pitchFamily="34" charset="-120"/>
              </a:rPr>
              <a:t>Recall</a:t>
            </a:r>
            <a:endParaRPr lang="en-US" sz="700" dirty="0"/>
          </a:p>
        </p:txBody>
      </p:sp>
      <p:sp>
        <p:nvSpPr>
          <p:cNvPr id="16" name="Text 10"/>
          <p:cNvSpPr/>
          <p:nvPr/>
        </p:nvSpPr>
        <p:spPr>
          <a:xfrm>
            <a:off x="445889" y="5476280"/>
            <a:ext cx="8252222" cy="115967"/>
          </a:xfrm>
          <a:prstGeom prst="rect">
            <a:avLst/>
          </a:prstGeom>
          <a:noFill/>
          <a:ln/>
        </p:spPr>
        <p:txBody>
          <a:bodyPr wrap="none" lIns="0" tIns="0" rIns="0" bIns="0" rtlCol="0" anchor="t"/>
          <a:lstStyle/>
          <a:p>
            <a:pPr marL="0" indent="0" algn="ctr">
              <a:lnSpc>
                <a:spcPts val="900"/>
              </a:lnSpc>
              <a:buNone/>
            </a:pPr>
            <a:r>
              <a:rPr lang="en-US" sz="550" dirty="0">
                <a:solidFill>
                  <a:srgbClr val="D4D4D1"/>
                </a:solidFill>
                <a:latin typeface="Roboto" pitchFamily="34" charset="0"/>
                <a:ea typeface="Roboto" pitchFamily="34" charset="-122"/>
                <a:cs typeface="Roboto" pitchFamily="34" charset="-120"/>
              </a:rPr>
              <a:t>Sensitivity to mask detection</a:t>
            </a:r>
            <a:endParaRPr lang="en-US" sz="550" dirty="0"/>
          </a:p>
        </p:txBody>
      </p:sp>
      <p:sp>
        <p:nvSpPr>
          <p:cNvPr id="17" name="Text 11"/>
          <p:cNvSpPr/>
          <p:nvPr/>
        </p:nvSpPr>
        <p:spPr>
          <a:xfrm>
            <a:off x="4126230" y="6208157"/>
            <a:ext cx="891302" cy="181094"/>
          </a:xfrm>
          <a:prstGeom prst="rect">
            <a:avLst/>
          </a:prstGeom>
          <a:noFill/>
          <a:ln/>
        </p:spPr>
        <p:txBody>
          <a:bodyPr wrap="none" lIns="0" tIns="0" rIns="0" bIns="0" rtlCol="0" anchor="t"/>
          <a:lstStyle/>
          <a:p>
            <a:pPr marL="0" indent="0" algn="ctr">
              <a:lnSpc>
                <a:spcPts val="1400"/>
              </a:lnSpc>
              <a:buNone/>
            </a:pPr>
            <a:r>
              <a:rPr lang="en-US" sz="1400" dirty="0">
                <a:solidFill>
                  <a:srgbClr val="D4D4D1"/>
                </a:solidFill>
                <a:latin typeface="IBM Plex Sans Medium" pitchFamily="34" charset="0"/>
                <a:ea typeface="IBM Plex Sans Medium" pitchFamily="34" charset="-122"/>
                <a:cs typeface="IBM Plex Sans Medium" pitchFamily="34" charset="-120"/>
              </a:rPr>
              <a:t>93.5%</a:t>
            </a:r>
            <a:endParaRPr lang="en-US" sz="1400" dirty="0"/>
          </a:p>
        </p:txBody>
      </p:sp>
      <p:pic>
        <p:nvPicPr>
          <p:cNvPr id="18" name="Image 4" descr="preencoded.png"/>
          <p:cNvPicPr>
            <a:picLocks noChangeAspect="1"/>
          </p:cNvPicPr>
          <p:nvPr/>
        </p:nvPicPr>
        <p:blipFill>
          <a:blip r:embed="rId7"/>
          <a:stretch>
            <a:fillRect/>
          </a:stretch>
        </p:blipFill>
        <p:spPr>
          <a:xfrm>
            <a:off x="4028480" y="5755243"/>
            <a:ext cx="1087041" cy="1087041"/>
          </a:xfrm>
          <a:prstGeom prst="rect">
            <a:avLst/>
          </a:prstGeom>
        </p:spPr>
      </p:pic>
      <p:sp>
        <p:nvSpPr>
          <p:cNvPr id="19" name="Text 12"/>
          <p:cNvSpPr/>
          <p:nvPr/>
        </p:nvSpPr>
        <p:spPr>
          <a:xfrm>
            <a:off x="4119086" y="6932771"/>
            <a:ext cx="905828" cy="113228"/>
          </a:xfrm>
          <a:prstGeom prst="rect">
            <a:avLst/>
          </a:prstGeom>
          <a:noFill/>
          <a:ln/>
        </p:spPr>
        <p:txBody>
          <a:bodyPr wrap="none" lIns="0" tIns="0" rIns="0" bIns="0" rtlCol="0" anchor="t"/>
          <a:lstStyle/>
          <a:p>
            <a:pPr marL="0" indent="0" algn="ctr">
              <a:lnSpc>
                <a:spcPts val="850"/>
              </a:lnSpc>
              <a:buNone/>
            </a:pPr>
            <a:r>
              <a:rPr lang="en-US" sz="700" dirty="0">
                <a:solidFill>
                  <a:srgbClr val="D4D4D1"/>
                </a:solidFill>
                <a:latin typeface="IBM Plex Sans Medium" pitchFamily="34" charset="0"/>
                <a:ea typeface="IBM Plex Sans Medium" pitchFamily="34" charset="-122"/>
                <a:cs typeface="IBM Plex Sans Medium" pitchFamily="34" charset="-120"/>
              </a:rPr>
              <a:t>F1-Score</a:t>
            </a:r>
            <a:endParaRPr lang="en-US" sz="700" dirty="0"/>
          </a:p>
        </p:txBody>
      </p:sp>
      <p:sp>
        <p:nvSpPr>
          <p:cNvPr id="20" name="Text 13"/>
          <p:cNvSpPr/>
          <p:nvPr/>
        </p:nvSpPr>
        <p:spPr>
          <a:xfrm>
            <a:off x="445889" y="7089458"/>
            <a:ext cx="8252222" cy="115967"/>
          </a:xfrm>
          <a:prstGeom prst="rect">
            <a:avLst/>
          </a:prstGeom>
          <a:noFill/>
          <a:ln/>
        </p:spPr>
        <p:txBody>
          <a:bodyPr wrap="none" lIns="0" tIns="0" rIns="0" bIns="0" rtlCol="0" anchor="t"/>
          <a:lstStyle/>
          <a:p>
            <a:pPr marL="0" indent="0" algn="ctr">
              <a:lnSpc>
                <a:spcPts val="900"/>
              </a:lnSpc>
              <a:buNone/>
            </a:pPr>
            <a:r>
              <a:rPr lang="en-US" sz="550" dirty="0">
                <a:solidFill>
                  <a:srgbClr val="D4D4D1"/>
                </a:solidFill>
                <a:latin typeface="Roboto" pitchFamily="34" charset="0"/>
                <a:ea typeface="Roboto" pitchFamily="34" charset="-122"/>
                <a:cs typeface="Roboto" pitchFamily="34" charset="-120"/>
              </a:rPr>
              <a:t>Harmonic mean balance</a:t>
            </a:r>
            <a:endParaRPr lang="en-US" sz="550" dirty="0"/>
          </a:p>
        </p:txBody>
      </p:sp>
      <p:sp>
        <p:nvSpPr>
          <p:cNvPr id="21" name="Text 14"/>
          <p:cNvSpPr/>
          <p:nvPr/>
        </p:nvSpPr>
        <p:spPr>
          <a:xfrm>
            <a:off x="445889" y="7359253"/>
            <a:ext cx="1087041" cy="135850"/>
          </a:xfrm>
          <a:prstGeom prst="rect">
            <a:avLst/>
          </a:prstGeom>
          <a:noFill/>
          <a:ln/>
        </p:spPr>
        <p:txBody>
          <a:bodyPr wrap="none" lIns="0" tIns="0" rIns="0" bIns="0" rtlCol="0" anchor="t"/>
          <a:lstStyle/>
          <a:p>
            <a:pPr marL="0" indent="0" algn="l">
              <a:lnSpc>
                <a:spcPts val="1050"/>
              </a:lnSpc>
              <a:buNone/>
            </a:pPr>
            <a:r>
              <a:rPr lang="en-US" sz="850" dirty="0">
                <a:solidFill>
                  <a:srgbClr val="F3F3F2"/>
                </a:solidFill>
                <a:latin typeface="IBM Plex Sans Medium" pitchFamily="34" charset="0"/>
                <a:ea typeface="IBM Plex Sans Medium" pitchFamily="34" charset="-122"/>
                <a:cs typeface="IBM Plex Sans Medium" pitchFamily="34" charset="-120"/>
              </a:rPr>
              <a:t>Training Performance</a:t>
            </a:r>
            <a:endParaRPr lang="en-US" sz="850" dirty="0"/>
          </a:p>
        </p:txBody>
      </p:sp>
      <p:sp>
        <p:nvSpPr>
          <p:cNvPr id="22" name="Text 15"/>
          <p:cNvSpPr/>
          <p:nvPr/>
        </p:nvSpPr>
        <p:spPr>
          <a:xfrm>
            <a:off x="445889" y="7567493"/>
            <a:ext cx="4037767" cy="231934"/>
          </a:xfrm>
          <a:prstGeom prst="rect">
            <a:avLst/>
          </a:prstGeom>
          <a:noFill/>
          <a:ln/>
        </p:spPr>
        <p:txBody>
          <a:bodyPr wrap="square" lIns="0" tIns="0" rIns="0" bIns="0" rtlCol="0" anchor="t"/>
          <a:lstStyle/>
          <a:p>
            <a:pPr marL="0" indent="0" algn="l">
              <a:lnSpc>
                <a:spcPts val="900"/>
              </a:lnSpc>
              <a:buNone/>
            </a:pPr>
            <a:r>
              <a:rPr lang="en-US" sz="550" dirty="0">
                <a:solidFill>
                  <a:srgbClr val="D4D4D1"/>
                </a:solidFill>
                <a:latin typeface="Roboto" pitchFamily="34" charset="0"/>
                <a:ea typeface="Roboto" pitchFamily="34" charset="-122"/>
                <a:cs typeface="Roboto" pitchFamily="34" charset="-120"/>
              </a:rPr>
              <a:t>The model exhibited strong convergence during training, with loss decreasing consistently across epochs. Validation accuracy closely tracked training accuracy, indicating minimal overfitting and excellent generalization capability.</a:t>
            </a:r>
            <a:endParaRPr lang="en-US" sz="550" dirty="0"/>
          </a:p>
        </p:txBody>
      </p:sp>
      <p:sp>
        <p:nvSpPr>
          <p:cNvPr id="23" name="Text 16"/>
          <p:cNvSpPr/>
          <p:nvPr/>
        </p:nvSpPr>
        <p:spPr>
          <a:xfrm>
            <a:off x="4667964" y="7359253"/>
            <a:ext cx="1087041" cy="135850"/>
          </a:xfrm>
          <a:prstGeom prst="rect">
            <a:avLst/>
          </a:prstGeom>
          <a:noFill/>
          <a:ln/>
        </p:spPr>
        <p:txBody>
          <a:bodyPr wrap="none" lIns="0" tIns="0" rIns="0" bIns="0" rtlCol="0" anchor="t"/>
          <a:lstStyle/>
          <a:p>
            <a:pPr marL="0" indent="0" algn="l">
              <a:lnSpc>
                <a:spcPts val="1050"/>
              </a:lnSpc>
              <a:buNone/>
            </a:pPr>
            <a:r>
              <a:rPr lang="en-US" sz="850" dirty="0">
                <a:solidFill>
                  <a:srgbClr val="F3F3F2"/>
                </a:solidFill>
                <a:latin typeface="IBM Plex Sans Medium" pitchFamily="34" charset="0"/>
                <a:ea typeface="IBM Plex Sans Medium" pitchFamily="34" charset="-122"/>
                <a:cs typeface="IBM Plex Sans Medium" pitchFamily="34" charset="-120"/>
              </a:rPr>
              <a:t>Validation Results</a:t>
            </a:r>
            <a:endParaRPr lang="en-US" sz="850" dirty="0"/>
          </a:p>
        </p:txBody>
      </p:sp>
      <p:sp>
        <p:nvSpPr>
          <p:cNvPr id="24" name="Text 17"/>
          <p:cNvSpPr/>
          <p:nvPr/>
        </p:nvSpPr>
        <p:spPr>
          <a:xfrm>
            <a:off x="4667964" y="7567493"/>
            <a:ext cx="4037767" cy="231934"/>
          </a:xfrm>
          <a:prstGeom prst="rect">
            <a:avLst/>
          </a:prstGeom>
          <a:noFill/>
          <a:ln/>
        </p:spPr>
        <p:txBody>
          <a:bodyPr wrap="square" lIns="0" tIns="0" rIns="0" bIns="0" rtlCol="0" anchor="t"/>
          <a:lstStyle/>
          <a:p>
            <a:pPr marL="0" indent="0" algn="l">
              <a:lnSpc>
                <a:spcPts val="900"/>
              </a:lnSpc>
              <a:buNone/>
            </a:pPr>
            <a:r>
              <a:rPr lang="en-US" sz="550" dirty="0">
                <a:solidFill>
                  <a:srgbClr val="D4D4D1"/>
                </a:solidFill>
                <a:latin typeface="Roboto" pitchFamily="34" charset="0"/>
                <a:ea typeface="Roboto" pitchFamily="34" charset="-122"/>
                <a:cs typeface="Roboto" pitchFamily="34" charset="-120"/>
              </a:rPr>
              <a:t>Performance on the reserved test set confirms the model's robustness across unseen data. The balanced precision and recall scores demonstrate equal proficiency in detecting both masked and unmasked individuals.</a:t>
            </a:r>
            <a:endParaRPr lang="en-US" sz="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67452" y="390049"/>
            <a:ext cx="3838575" cy="421124"/>
          </a:xfrm>
          <a:prstGeom prst="rect">
            <a:avLst/>
          </a:prstGeom>
          <a:noFill/>
          <a:ln/>
        </p:spPr>
        <p:txBody>
          <a:bodyPr wrap="none" lIns="0" tIns="0" rIns="0" bIns="0" rtlCol="0" anchor="t"/>
          <a:lstStyle/>
          <a:p>
            <a:pPr marL="0" indent="0" algn="l">
              <a:lnSpc>
                <a:spcPts val="3300"/>
              </a:lnSpc>
              <a:buNone/>
            </a:pPr>
            <a:r>
              <a:rPr lang="en-US" sz="2650" dirty="0">
                <a:solidFill>
                  <a:srgbClr val="F3F3F2"/>
                </a:solidFill>
                <a:latin typeface="IBM Plex Sans Medium" pitchFamily="34" charset="0"/>
                <a:ea typeface="IBM Plex Sans Medium" pitchFamily="34" charset="-122"/>
                <a:cs typeface="IBM Plex Sans Medium" pitchFamily="34" charset="-120"/>
              </a:rPr>
              <a:t>Results &amp; Demonstration</a:t>
            </a:r>
            <a:endParaRPr lang="en-US" sz="2650" dirty="0"/>
          </a:p>
        </p:txBody>
      </p:sp>
      <p:sp>
        <p:nvSpPr>
          <p:cNvPr id="3" name="Text 1"/>
          <p:cNvSpPr/>
          <p:nvPr/>
        </p:nvSpPr>
        <p:spPr>
          <a:xfrm>
            <a:off x="567452" y="1148120"/>
            <a:ext cx="2649974" cy="252651"/>
          </a:xfrm>
          <a:prstGeom prst="rect">
            <a:avLst/>
          </a:prstGeom>
          <a:noFill/>
          <a:ln/>
        </p:spPr>
        <p:txBody>
          <a:bodyPr wrap="none" lIns="0" tIns="0" rIns="0" bIns="0" rtlCol="0" anchor="t"/>
          <a:lstStyle/>
          <a:p>
            <a:pPr marL="0" indent="0" algn="l">
              <a:lnSpc>
                <a:spcPts val="1950"/>
              </a:lnSpc>
              <a:buNone/>
            </a:pPr>
            <a:r>
              <a:rPr lang="en-US" sz="1550" dirty="0">
                <a:solidFill>
                  <a:srgbClr val="F3F3F2"/>
                </a:solidFill>
                <a:latin typeface="IBM Plex Sans Medium" pitchFamily="34" charset="0"/>
                <a:ea typeface="IBM Plex Sans Medium" pitchFamily="34" charset="-122"/>
                <a:cs typeface="IBM Plex Sans Medium" pitchFamily="34" charset="-120"/>
              </a:rPr>
              <a:t>Real-time Detection Success</a:t>
            </a:r>
            <a:endParaRPr lang="en-US" sz="1550" dirty="0"/>
          </a:p>
        </p:txBody>
      </p:sp>
      <p:sp>
        <p:nvSpPr>
          <p:cNvPr id="4" name="Text 2"/>
          <p:cNvSpPr/>
          <p:nvPr/>
        </p:nvSpPr>
        <p:spPr>
          <a:xfrm>
            <a:off x="567452" y="1535549"/>
            <a:ext cx="5892046" cy="646867"/>
          </a:xfrm>
          <a:prstGeom prst="rect">
            <a:avLst/>
          </a:prstGeom>
          <a:noFill/>
          <a:ln/>
        </p:spPr>
        <p:txBody>
          <a:bodyPr wrap="square" lIns="0" tIns="0" rIns="0" bIns="0" rtlCol="0" anchor="t"/>
          <a:lstStyle/>
          <a:p>
            <a:pPr marL="0" indent="0" algn="l">
              <a:lnSpc>
                <a:spcPts val="1650"/>
              </a:lnSpc>
              <a:buNone/>
            </a:pPr>
            <a:r>
              <a:rPr lang="en-US" sz="1050" dirty="0">
                <a:solidFill>
                  <a:srgbClr val="D4D4D1"/>
                </a:solidFill>
                <a:latin typeface="Roboto" pitchFamily="34" charset="0"/>
                <a:ea typeface="Roboto" pitchFamily="34" charset="-122"/>
                <a:cs typeface="Roboto" pitchFamily="34" charset="-120"/>
              </a:rPr>
              <a:t>The trained CNN model successfully identifies mask compliance in real-time video streams with minimal latency. Processing occurs at approximately 30 frames per second on standard hardware, making it suitable for live monitoring applications.</a:t>
            </a:r>
            <a:endParaRPr lang="en-US" sz="1050" dirty="0"/>
          </a:p>
        </p:txBody>
      </p:sp>
      <p:sp>
        <p:nvSpPr>
          <p:cNvPr id="5" name="Text 3"/>
          <p:cNvSpPr/>
          <p:nvPr/>
        </p:nvSpPr>
        <p:spPr>
          <a:xfrm>
            <a:off x="567452" y="2303621"/>
            <a:ext cx="5892046" cy="431244"/>
          </a:xfrm>
          <a:prstGeom prst="rect">
            <a:avLst/>
          </a:prstGeom>
          <a:noFill/>
          <a:ln/>
        </p:spPr>
        <p:txBody>
          <a:bodyPr wrap="square" lIns="0" tIns="0" rIns="0" bIns="0" rtlCol="0" anchor="t"/>
          <a:lstStyle/>
          <a:p>
            <a:pPr marL="0" indent="0" algn="l">
              <a:lnSpc>
                <a:spcPts val="1650"/>
              </a:lnSpc>
              <a:buNone/>
            </a:pPr>
            <a:r>
              <a:rPr lang="en-US" sz="1050" dirty="0">
                <a:solidFill>
                  <a:srgbClr val="D4D4D1"/>
                </a:solidFill>
                <a:latin typeface="Roboto" pitchFamily="34" charset="0"/>
                <a:ea typeface="Roboto" pitchFamily="34" charset="-122"/>
                <a:cs typeface="Roboto" pitchFamily="34" charset="-120"/>
              </a:rPr>
              <a:t>The system draws color-coded bounding boxes around detected faces—</a:t>
            </a:r>
            <a:r>
              <a:rPr lang="en-US" sz="1050" dirty="0">
                <a:solidFill>
                  <a:srgbClr val="00FF00"/>
                </a:solidFill>
                <a:latin typeface="Roboto" pitchFamily="34" charset="0"/>
                <a:ea typeface="Roboto" pitchFamily="34" charset="-122"/>
                <a:cs typeface="Roboto" pitchFamily="34" charset="-120"/>
              </a:rPr>
              <a:t>green for 'Mask'</a:t>
            </a:r>
            <a:r>
              <a:rPr lang="en-US" sz="1050" dirty="0">
                <a:solidFill>
                  <a:srgbClr val="D4D4D1"/>
                </a:solidFill>
                <a:latin typeface="Roboto" pitchFamily="34" charset="0"/>
                <a:ea typeface="Roboto" pitchFamily="34" charset="-122"/>
                <a:cs typeface="Roboto" pitchFamily="34" charset="-120"/>
              </a:rPr>
              <a:t> and </a:t>
            </a:r>
            <a:r>
              <a:rPr lang="en-US" sz="1050" dirty="0">
                <a:solidFill>
                  <a:srgbClr val="FF0000"/>
                </a:solidFill>
                <a:latin typeface="Roboto" pitchFamily="34" charset="0"/>
                <a:ea typeface="Roboto" pitchFamily="34" charset="-122"/>
                <a:cs typeface="Roboto" pitchFamily="34" charset="-120"/>
              </a:rPr>
              <a:t>red for 'No Mask'</a:t>
            </a:r>
            <a:r>
              <a:rPr lang="en-US" sz="1050" dirty="0">
                <a:solidFill>
                  <a:srgbClr val="D4D4D1"/>
                </a:solidFill>
                <a:latin typeface="Roboto" pitchFamily="34" charset="0"/>
                <a:ea typeface="Roboto" pitchFamily="34" charset="-122"/>
                <a:cs typeface="Roboto" pitchFamily="34" charset="-120"/>
              </a:rPr>
              <a:t>—providing immediate visual feedback to operators and subjects.</a:t>
            </a:r>
            <a:endParaRPr lang="en-US" sz="1050" dirty="0"/>
          </a:p>
        </p:txBody>
      </p:sp>
      <p:sp>
        <p:nvSpPr>
          <p:cNvPr id="6" name="Text 4"/>
          <p:cNvSpPr/>
          <p:nvPr/>
        </p:nvSpPr>
        <p:spPr>
          <a:xfrm>
            <a:off x="567452" y="2856071"/>
            <a:ext cx="5892046" cy="431244"/>
          </a:xfrm>
          <a:prstGeom prst="rect">
            <a:avLst/>
          </a:prstGeom>
          <a:noFill/>
          <a:ln/>
        </p:spPr>
        <p:txBody>
          <a:bodyPr wrap="square" lIns="0" tIns="0" rIns="0" bIns="0" rtlCol="0" anchor="t"/>
          <a:lstStyle/>
          <a:p>
            <a:pPr marL="0" indent="0" algn="l">
              <a:lnSpc>
                <a:spcPts val="1650"/>
              </a:lnSpc>
              <a:buNone/>
            </a:pPr>
            <a:r>
              <a:rPr lang="en-US" sz="1050" dirty="0">
                <a:solidFill>
                  <a:srgbClr val="D4D4D1"/>
                </a:solidFill>
                <a:latin typeface="Roboto" pitchFamily="34" charset="0"/>
                <a:ea typeface="Roboto" pitchFamily="34" charset="-122"/>
                <a:cs typeface="Roboto" pitchFamily="34" charset="-120"/>
              </a:rPr>
              <a:t>Classification confidence scores are displayed alongside labels, allowing users to assess detection certainty and set appropriate thresholds for alert generation in automated systems.</a:t>
            </a:r>
            <a:endParaRPr lang="en-US" sz="1050" dirty="0"/>
          </a:p>
        </p:txBody>
      </p:sp>
      <p:pic>
        <p:nvPicPr>
          <p:cNvPr id="7" name="Image 0" descr="preencoded.png"/>
          <p:cNvPicPr>
            <a:picLocks noChangeAspect="1"/>
          </p:cNvPicPr>
          <p:nvPr/>
        </p:nvPicPr>
        <p:blipFill>
          <a:blip r:embed="rId3"/>
          <a:stretch>
            <a:fillRect/>
          </a:stretch>
        </p:blipFill>
        <p:spPr>
          <a:xfrm>
            <a:off x="7017425" y="250508"/>
            <a:ext cx="6910745" cy="6910745"/>
          </a:xfrm>
          <a:prstGeom prst="rect">
            <a:avLst/>
          </a:prstGeom>
        </p:spPr>
      </p:pic>
      <p:sp>
        <p:nvSpPr>
          <p:cNvPr id="8" name="Shape 5"/>
          <p:cNvSpPr/>
          <p:nvPr/>
        </p:nvSpPr>
        <p:spPr>
          <a:xfrm>
            <a:off x="567452" y="8378785"/>
            <a:ext cx="13495496" cy="788313"/>
          </a:xfrm>
          <a:prstGeom prst="roundRect">
            <a:avLst>
              <a:gd name="adj" fmla="val 2565"/>
            </a:avLst>
          </a:prstGeom>
          <a:solidFill>
            <a:srgbClr val="4D1F00"/>
          </a:solidFill>
          <a:ln/>
        </p:spPr>
        <p:txBody>
          <a:bodyPr/>
          <a:lstStyle/>
          <a:p>
            <a:endParaRPr lang="en-IN"/>
          </a:p>
        </p:txBody>
      </p:sp>
      <p:pic>
        <p:nvPicPr>
          <p:cNvPr id="9" name="Image 1" descr="preencoded.png"/>
          <p:cNvPicPr>
            <a:picLocks noChangeAspect="1"/>
          </p:cNvPicPr>
          <p:nvPr/>
        </p:nvPicPr>
        <p:blipFill>
          <a:blip r:embed="rId4"/>
          <a:stretch>
            <a:fillRect/>
          </a:stretch>
        </p:blipFill>
        <p:spPr>
          <a:xfrm>
            <a:off x="702231" y="8581668"/>
            <a:ext cx="168473" cy="134779"/>
          </a:xfrm>
          <a:prstGeom prst="rect">
            <a:avLst/>
          </a:prstGeom>
        </p:spPr>
      </p:pic>
      <p:sp>
        <p:nvSpPr>
          <p:cNvPr id="10" name="Text 6"/>
          <p:cNvSpPr/>
          <p:nvPr/>
        </p:nvSpPr>
        <p:spPr>
          <a:xfrm>
            <a:off x="1005483" y="8547259"/>
            <a:ext cx="12922687" cy="431244"/>
          </a:xfrm>
          <a:prstGeom prst="rect">
            <a:avLst/>
          </a:prstGeom>
          <a:noFill/>
          <a:ln/>
        </p:spPr>
        <p:txBody>
          <a:bodyPr wrap="square" lIns="0" tIns="0" rIns="0" bIns="0" rtlCol="0" anchor="t"/>
          <a:lstStyle/>
          <a:p>
            <a:pPr marL="0" indent="0" algn="l">
              <a:lnSpc>
                <a:spcPts val="1650"/>
              </a:lnSpc>
              <a:buNone/>
            </a:pPr>
            <a:r>
              <a:rPr lang="en-US" sz="1050" b="1" dirty="0">
                <a:solidFill>
                  <a:srgbClr val="FFFFFF"/>
                </a:solidFill>
                <a:latin typeface="Roboto" pitchFamily="34" charset="0"/>
                <a:ea typeface="Roboto" pitchFamily="34" charset="-122"/>
                <a:cs typeface="Roboto" pitchFamily="34" charset="-120"/>
              </a:rPr>
              <a:t>Key Achievement:</a:t>
            </a:r>
            <a:r>
              <a:rPr lang="en-US" sz="1050" dirty="0">
                <a:solidFill>
                  <a:srgbClr val="FFFFFF"/>
                </a:solidFill>
                <a:latin typeface="Roboto" pitchFamily="34" charset="0"/>
                <a:ea typeface="Roboto" pitchFamily="34" charset="-122"/>
                <a:cs typeface="Roboto" pitchFamily="34" charset="-120"/>
              </a:rPr>
              <a:t> The system maintains consistent accuracy across varying environmental conditions, including different lighting scenarios, camera angles, and partial face occlusions, demonstrating robust real-world applicability.</a:t>
            </a:r>
            <a:endParaRPr lang="en-US" sz="1050" dirty="0"/>
          </a:p>
        </p:txBody>
      </p:sp>
      <p:sp>
        <p:nvSpPr>
          <p:cNvPr id="11" name="Rectangle 10">
            <a:extLst>
              <a:ext uri="{FF2B5EF4-FFF2-40B4-BE49-F238E27FC236}">
                <a16:creationId xmlns:a16="http://schemas.microsoft.com/office/drawing/2014/main" id="{411A170A-0060-EDFC-1045-28E9494B9771}"/>
              </a:ext>
            </a:extLst>
          </p:cNvPr>
          <p:cNvSpPr/>
          <p:nvPr/>
        </p:nvSpPr>
        <p:spPr>
          <a:xfrm>
            <a:off x="12791872" y="7772400"/>
            <a:ext cx="1750979" cy="340468"/>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2014</Words>
  <Application>Microsoft Office PowerPoint</Application>
  <PresentationFormat>Custom</PresentationFormat>
  <Paragraphs>193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IBM Plex Sans Light</vt:lpstr>
      <vt:lpstr>Arial</vt:lpstr>
      <vt:lpstr>IBM Plex Sans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vivek</dc:creator>
  <cp:lastModifiedBy>vivekpanda73@gmail.com</cp:lastModifiedBy>
  <cp:revision>8</cp:revision>
  <dcterms:created xsi:type="dcterms:W3CDTF">2025-12-02T08:58:02Z</dcterms:created>
  <dcterms:modified xsi:type="dcterms:W3CDTF">2025-12-02T10:32:25Z</dcterms:modified>
</cp:coreProperties>
</file>